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heme/theme2.xml" ContentType="application/vnd.openxmlformats-officedocument.theme+xml"/>
  <Override PartName="/ppt/tags/tag48.xml" ContentType="application/vnd.openxmlformats-officedocument.presentationml.tags+xml"/>
  <Override PartName="/ppt/tags/tag49.xml" ContentType="application/vnd.openxmlformats-officedocument.presentationml.tags+xml"/>
  <Override PartName="/ppt/notesSlides/notesSlide1.xml" ContentType="application/vnd.openxmlformats-officedocument.presentationml.notesSlide+xml"/>
  <Override PartName="/ppt/tags/tag50.xml" ContentType="application/vnd.openxmlformats-officedocument.presentationml.tags+xml"/>
  <Override PartName="/ppt/notesSlides/notesSlide2.xml" ContentType="application/vnd.openxmlformats-officedocument.presentationml.notesSlide+xml"/>
  <Override PartName="/ppt/tags/tag5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2.xml" ContentType="application/vnd.openxmlformats-officedocument.presentationml.tags+xml"/>
  <Override PartName="/ppt/notesSlides/notesSlide5.xml" ContentType="application/vnd.openxmlformats-officedocument.presentationml.notesSlide+xml"/>
  <Override PartName="/ppt/tags/tag53.xml" ContentType="application/vnd.openxmlformats-officedocument.presentationml.tags+xml"/>
  <Override PartName="/ppt/notesSlides/notesSlide6.xml" ContentType="application/vnd.openxmlformats-officedocument.presentationml.notesSlide+xml"/>
  <Override PartName="/ppt/tags/tag54.xml" ContentType="application/vnd.openxmlformats-officedocument.presentationml.tags+xml"/>
  <Override PartName="/ppt/notesSlides/notesSlide7.xml" ContentType="application/vnd.openxmlformats-officedocument.presentationml.notesSlide+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2134805480" r:id="rId5"/>
    <p:sldId id="2134805528" r:id="rId6"/>
    <p:sldId id="2123258688" r:id="rId7"/>
    <p:sldId id="2134805504" r:id="rId8"/>
    <p:sldId id="2134805500" r:id="rId9"/>
    <p:sldId id="2134805515" r:id="rId10"/>
    <p:sldId id="2134805547" r:id="rId11"/>
    <p:sldId id="2134805481" r:id="rId12"/>
    <p:sldId id="2134805526" r:id="rId13"/>
    <p:sldId id="2134805531" r:id="rId14"/>
    <p:sldId id="2134805530" r:id="rId15"/>
    <p:sldId id="2134805529" r:id="rId16"/>
    <p:sldId id="2134805540" r:id="rId17"/>
    <p:sldId id="2134805548" r:id="rId18"/>
    <p:sldId id="2134805551" r:id="rId19"/>
    <p:sldId id="2134805546" r:id="rId20"/>
    <p:sldId id="2134805542" r:id="rId21"/>
    <p:sldId id="2134805549" r:id="rId22"/>
    <p:sldId id="2134805550" r:id="rId23"/>
    <p:sldId id="2134805545" r:id="rId24"/>
    <p:sldId id="213480551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C91F182-3F5D-657D-7275-56868598F878}" name="Sharif Islam" initials="SI" userId="S::shisla@microsoft.com::96dfe039-9838-43f0-866d-387e44ef2f83" providerId="AD"/>
  <p188:author id="{D6A6DC99-5F97-63DC-CE2A-EA383C06374C}" name="Philip Reilly" initials="PR" userId="S::philipr@microsoft.com::1f957e5c-664a-4e64-abe5-92f2ee7672b4" providerId="AD"/>
  <p188:author id="{6854CEDA-D5E6-5C6D-29BE-BE211C85DB12}" name="Sajal Agarwal" initials="SA" userId="S::sajagarw@microsoft.com::7530d528-da57-4c9c-8a56-93d3214b5c14" providerId="AD"/>
  <p188:author id="{A27463E0-1EA7-F1C5-4515-2E558BCB4B70}" name="Damian Madsen (Prime 8 LLC)" initials="" userId="v-damima@microsoft.com" providerId="O365"/>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0000FF"/>
    <a:srgbClr val="F3FAFF"/>
    <a:srgbClr val="000099"/>
    <a:srgbClr val="E1F2FF"/>
    <a:srgbClr val="E7E9E8"/>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AF11FC-2D6C-4449-0E7B-97F58873C1E2}" v="39" dt="2020-11-06T23:37:42.890"/>
    <p1510:client id="{96F64A63-8BAC-490C-9D6B-9BFEE2B2967A}" v="70" dt="2020-10-27T15:26:55.265"/>
    <p1510:client id="{CBEE859B-B78E-1406-1EDA-72A2AFC07CE0}" v="104" dt="2020-12-22T19:04:11.662"/>
    <p1510:client id="{E771388E-5C1C-5B3E-8084-BF20202D0C9B}" v="10" dt="2021-01-13T06:30:12.3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2C0ECE-0B68-4F2E-A1DE-09F45E78948E}"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F08F2E-4BCD-48F1-8F57-B98D6E9820BC}" type="slidenum">
              <a:rPr lang="en-US" smtClean="0"/>
              <a:t>‹#›</a:t>
            </a:fld>
            <a:endParaRPr lang="en-US"/>
          </a:p>
        </p:txBody>
      </p:sp>
    </p:spTree>
    <p:extLst>
      <p:ext uri="{BB962C8B-B14F-4D97-AF65-F5344CB8AC3E}">
        <p14:creationId xmlns:p14="http://schemas.microsoft.com/office/powerpoint/2010/main" val="3746244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1FEA597B-0FE9-498D-ADD5-7527FA1F59B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47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F08F2E-4BCD-48F1-8F57-B98D6E9820BC}" type="slidenum">
              <a:rPr lang="en-US" smtClean="0"/>
              <a:t>4</a:t>
            </a:fld>
            <a:endParaRPr lang="en-US"/>
          </a:p>
        </p:txBody>
      </p:sp>
    </p:spTree>
    <p:extLst>
      <p:ext uri="{BB962C8B-B14F-4D97-AF65-F5344CB8AC3E}">
        <p14:creationId xmlns:p14="http://schemas.microsoft.com/office/powerpoint/2010/main" val="3469567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5</a:t>
            </a:fld>
            <a:endParaRPr lang="en-US"/>
          </a:p>
        </p:txBody>
      </p:sp>
    </p:spTree>
    <p:extLst>
      <p:ext uri="{BB962C8B-B14F-4D97-AF65-F5344CB8AC3E}">
        <p14:creationId xmlns:p14="http://schemas.microsoft.com/office/powerpoint/2010/main" val="109771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BF08F2E-4BCD-48F1-8F57-B98D6E9820BC}" type="slidenum">
              <a:rPr lang="en-US" smtClean="0"/>
              <a:t>7</a:t>
            </a:fld>
            <a:endParaRPr lang="en-US"/>
          </a:p>
        </p:txBody>
      </p:sp>
    </p:spTree>
    <p:extLst>
      <p:ext uri="{BB962C8B-B14F-4D97-AF65-F5344CB8AC3E}">
        <p14:creationId xmlns:p14="http://schemas.microsoft.com/office/powerpoint/2010/main" val="2093045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8</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9</a:t>
            </a:fld>
            <a:endParaRPr lang="en-US"/>
          </a:p>
        </p:txBody>
      </p:sp>
    </p:spTree>
    <p:extLst>
      <p:ext uri="{BB962C8B-B14F-4D97-AF65-F5344CB8AC3E}">
        <p14:creationId xmlns:p14="http://schemas.microsoft.com/office/powerpoint/2010/main" val="77525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10</a:t>
            </a:fld>
            <a:endParaRPr lang="en-US"/>
          </a:p>
        </p:txBody>
      </p:sp>
    </p:spTree>
    <p:extLst>
      <p:ext uri="{BB962C8B-B14F-4D97-AF65-F5344CB8AC3E}">
        <p14:creationId xmlns:p14="http://schemas.microsoft.com/office/powerpoint/2010/main" val="1466799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External (take out the 4</a:t>
            </a:r>
            <a:r>
              <a:rPr lang="en-US" baseline="30000"/>
              <a:t>th</a:t>
            </a:r>
            <a:r>
              <a:rPr lang="en-US"/>
              <a:t> bullet point for the external deck under Charter)</a:t>
            </a:r>
          </a:p>
        </p:txBody>
      </p:sp>
      <p:sp>
        <p:nvSpPr>
          <p:cNvPr id="4" name="Slide Number Placeholder 3"/>
          <p:cNvSpPr>
            <a:spLocks noGrp="1"/>
          </p:cNvSpPr>
          <p:nvPr>
            <p:ph type="sldNum" sz="quarter" idx="5"/>
          </p:nvPr>
        </p:nvSpPr>
        <p:spPr/>
        <p:txBody>
          <a:bodyPr/>
          <a:lstStyle/>
          <a:p>
            <a:fld id="{7BF08F2E-4BCD-48F1-8F57-B98D6E9820BC}" type="slidenum">
              <a:rPr lang="en-US" smtClean="0"/>
              <a:t>11</a:t>
            </a:fld>
            <a:endParaRPr lang="en-US"/>
          </a:p>
        </p:txBody>
      </p:sp>
    </p:spTree>
    <p:extLst>
      <p:ext uri="{BB962C8B-B14F-4D97-AF65-F5344CB8AC3E}">
        <p14:creationId xmlns:p14="http://schemas.microsoft.com/office/powerpoint/2010/main" val="503309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2/22/2022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4841819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Master" Target="../slideMasters/slideMaster1.xml"/><Relationship Id="rId1" Type="http://schemas.openxmlformats.org/officeDocument/2006/relationships/tags" Target="../tags/tag12.xml"/><Relationship Id="rId5" Type="http://schemas.openxmlformats.org/officeDocument/2006/relationships/image" Target="../media/image13.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3.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40.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45.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Master" Target="../slideMasters/slideMaster1.xml"/><Relationship Id="rId1" Type="http://schemas.openxmlformats.org/officeDocument/2006/relationships/tags" Target="../tags/tag11.xml"/><Relationship Id="rId5" Type="http://schemas.openxmlformats.org/officeDocument/2006/relationships/image" Target="../media/image2.pn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lac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65774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ta &amp; AI Title w/graphic 5">
    <p:bg>
      <p:bgRef idx="1001">
        <a:schemeClr val="bg1"/>
      </p:bgRef>
    </p:bg>
    <p:spTree>
      <p:nvGrpSpPr>
        <p:cNvPr id="1" name=""/>
        <p:cNvGrpSpPr/>
        <p:nvPr/>
      </p:nvGrpSpPr>
      <p:grpSpPr>
        <a:xfrm>
          <a:off x="0" y="0"/>
          <a:ext cx="0" cy="0"/>
          <a:chOff x="0" y="0"/>
          <a:chExt cx="0" cy="0"/>
        </a:xfrm>
      </p:grpSpPr>
      <p:pic>
        <p:nvPicPr>
          <p:cNvPr id="7" name="Picture 6" descr="A picture containing scene, road, track, train&#10;&#10;Description automatically generated">
            <a:extLst>
              <a:ext uri="{FF2B5EF4-FFF2-40B4-BE49-F238E27FC236}">
                <a16:creationId xmlns:a16="http://schemas.microsoft.com/office/drawing/2014/main" id="{7F67BED2-FBE9-492F-87D2-382DF75C6B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4" name="Logo" descr="A picture containing flower, bird&#10;&#10;Description automatically generated">
            <a:extLst>
              <a:ext uri="{FF2B5EF4-FFF2-40B4-BE49-F238E27FC236}">
                <a16:creationId xmlns:a16="http://schemas.microsoft.com/office/drawing/2014/main" id="{96AF287E-CC03-40BA-B85D-24013BC7175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pic>
        <p:nvPicPr>
          <p:cNvPr id="50" name="Picture 49" descr="A close up of a logo&#10;&#10;Description automatically generated">
            <a:extLst>
              <a:ext uri="{FF2B5EF4-FFF2-40B4-BE49-F238E27FC236}">
                <a16:creationId xmlns:a16="http://schemas.microsoft.com/office/drawing/2014/main" id="{5C680EA6-E1AD-49C5-9DEF-E4EE1380A67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688578" y="0"/>
            <a:ext cx="10285541" cy="6858000"/>
          </a:xfrm>
          <a:prstGeom prst="rect">
            <a:avLst/>
          </a:prstGeom>
        </p:spPr>
      </p:pic>
      <p:sp>
        <p:nvSpPr>
          <p:cNvPr id="2" name="TextBox 1">
            <a:extLst>
              <a:ext uri="{FF2B5EF4-FFF2-40B4-BE49-F238E27FC236}">
                <a16:creationId xmlns:a16="http://schemas.microsoft.com/office/drawing/2014/main" id="{81EC3ADB-321F-43C3-8530-5AC36DAB500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99896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ata &amp; AI Title w/graphic 6">
    <p:bg>
      <p:bgRef idx="1001">
        <a:schemeClr val="bg1"/>
      </p:bgRef>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1BDF9F3-47B7-4B12-8E40-227712E838F6}"/>
              </a:ext>
            </a:extLst>
          </p:cNvPr>
          <p:cNvGrpSpPr/>
          <p:nvPr userDrawn="1"/>
        </p:nvGrpSpPr>
        <p:grpSpPr>
          <a:xfrm>
            <a:off x="1" y="-1"/>
            <a:ext cx="12669781" cy="6858001"/>
            <a:chOff x="967386" y="1254334"/>
            <a:chExt cx="9804136" cy="5306109"/>
          </a:xfrm>
        </p:grpSpPr>
        <p:pic>
          <p:nvPicPr>
            <p:cNvPr id="16" name="Picture 15" descr="A person standing on top of a mountain&#10;&#10;Description automatically generated">
              <a:extLst>
                <a:ext uri="{FF2B5EF4-FFF2-40B4-BE49-F238E27FC236}">
                  <a16:creationId xmlns:a16="http://schemas.microsoft.com/office/drawing/2014/main" id="{32206CE8-0D55-4D61-9B26-85FC2C87106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67386" y="1254334"/>
              <a:ext cx="9434420" cy="5306108"/>
            </a:xfrm>
            <a:prstGeom prst="rect">
              <a:avLst/>
            </a:prstGeom>
          </p:spPr>
        </p:pic>
        <p:pic>
          <p:nvPicPr>
            <p:cNvPr id="10" name="Picture 9" descr="A close up of a logo&#10;&#10;Description automatically generated">
              <a:extLst>
                <a:ext uri="{FF2B5EF4-FFF2-40B4-BE49-F238E27FC236}">
                  <a16:creationId xmlns:a16="http://schemas.microsoft.com/office/drawing/2014/main" id="{6DEA7733-2AE7-4361-942A-A66BD471DFD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927205" y="3131187"/>
              <a:ext cx="8844317" cy="3429256"/>
            </a:xfrm>
            <a:prstGeom prst="rect">
              <a:avLst/>
            </a:prstGeom>
          </p:spPr>
        </p:pic>
      </p:grpSp>
      <p:sp>
        <p:nvSpPr>
          <p:cNvPr id="13" name="Title 1">
            <a:extLst>
              <a:ext uri="{FF2B5EF4-FFF2-40B4-BE49-F238E27FC236}">
                <a16:creationId xmlns:a16="http://schemas.microsoft.com/office/drawing/2014/main" id="{ADBDC63F-33A6-4721-8C9E-26C499311474}"/>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4" name="Text Placeholder 4">
            <a:extLst>
              <a:ext uri="{FF2B5EF4-FFF2-40B4-BE49-F238E27FC236}">
                <a16:creationId xmlns:a16="http://schemas.microsoft.com/office/drawing/2014/main" id="{7D87A1A7-431E-4B94-A529-04DE642B0883}"/>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5" name="Logo" descr="A picture containing flower, bird&#10;&#10;Description automatically generated">
            <a:extLst>
              <a:ext uri="{FF2B5EF4-FFF2-40B4-BE49-F238E27FC236}">
                <a16:creationId xmlns:a16="http://schemas.microsoft.com/office/drawing/2014/main" id="{413BFEC7-54E1-40BF-865D-18AA4DF3B3C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80509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20916"/>
          </a:xfrm>
        </p:spPr>
        <p:txBody>
          <a:bodyPr wrap="square">
            <a:spAutoFit/>
          </a:bodyPr>
          <a:lstStyle>
            <a:lvl1pPr marL="0" indent="0">
              <a:buNone/>
              <a:defRPr sz="2353">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70A56A79-6CF6-4FC6-875F-B3C05188E7DD}"/>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
        <p:nvSpPr>
          <p:cNvPr id="3" name="TextBox 2">
            <a:extLst>
              <a:ext uri="{FF2B5EF4-FFF2-40B4-BE49-F238E27FC236}">
                <a16:creationId xmlns:a16="http://schemas.microsoft.com/office/drawing/2014/main" id="{90650AFE-0EE7-44F5-92A2-9F38A0D221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46638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20916"/>
          </a:xfrm>
        </p:spPr>
        <p:txBody>
          <a:bodyPr/>
          <a:lstStyle>
            <a:lvl1pPr>
              <a:defRPr sz="2353">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3FCB7F8C-1446-4BD5-89C7-C9605C4BF69B}"/>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3420560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sz="2353"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543989"/>
          </a:xfrm>
        </p:spPr>
        <p:txBody>
          <a:bodyPr wrap="square">
            <a:spAutoFit/>
          </a:bodyPr>
          <a:lstStyle>
            <a:lvl1pPr marL="0" indent="0">
              <a:spcBef>
                <a:spcPts val="1223"/>
              </a:spcBef>
              <a:buClr>
                <a:schemeClr val="tx1"/>
              </a:buClr>
              <a:buFont typeface="Wingdings" panose="05000000000000000000" pitchFamily="2" charset="2"/>
              <a:buNone/>
              <a:defRPr lang="en-US" sz="2353" b="0" kern="1200" spc="0" baseline="0" dirty="0">
                <a:gradFill>
                  <a:gsLst>
                    <a:gs pos="1250">
                      <a:schemeClr val="tx1"/>
                    </a:gs>
                    <a:gs pos="100000">
                      <a:schemeClr val="tx1"/>
                    </a:gs>
                  </a:gsLst>
                  <a:lin ang="5400000" scaled="0"/>
                </a:gradFill>
                <a:latin typeface="+mj-lt"/>
                <a:ea typeface="+mn-ea"/>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marL="0" marR="0" lvl="0" indent="0" algn="l" defTabSz="932563" rtl="0" eaLnBrk="1" fontAlgn="auto" latinLnBrk="0" hangingPunct="1">
              <a:lnSpc>
                <a:spcPct val="100000"/>
              </a:lnSpc>
              <a:spcBef>
                <a:spcPts val="1223"/>
              </a:spcBef>
              <a:spcAft>
                <a:spcPts val="0"/>
              </a:spcAft>
              <a:buClr>
                <a:schemeClr val="tx1"/>
              </a:buClr>
              <a:buSzPct val="90000"/>
              <a:buFont typeface="Wingdings" panose="05000000000000000000" pitchFamily="2" charset="2"/>
              <a:buNone/>
              <a:tabLst/>
            </a:pPr>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BD48C2BB-5BD3-42F5-8A0C-D36D83BF35E3}"/>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650597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20916"/>
          </a:xfrm>
        </p:spPr>
        <p:txBody>
          <a:bodyPr wrap="square">
            <a:spAutoFit/>
          </a:bodyPr>
          <a:lstStyle>
            <a:lvl1pPr marL="231730" indent="-231730">
              <a:spcBef>
                <a:spcPts val="1223"/>
              </a:spcBef>
              <a:buClr>
                <a:schemeClr val="tx1"/>
              </a:buClr>
              <a:buFont typeface="Wingdings" panose="05000000000000000000" pitchFamily="2" charset="2"/>
              <a:buChar char=""/>
              <a:defRPr sz="2353"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7897393-E3E6-4F79-B267-89CF1694187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032596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custDataLst>
      <p:tags r:id="rId1"/>
    </p:custDataLst>
    <p:extLst>
      <p:ext uri="{BB962C8B-B14F-4D97-AF65-F5344CB8AC3E}">
        <p14:creationId xmlns:p14="http://schemas.microsoft.com/office/powerpoint/2010/main" val="7628352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A7EEC7B2-8571-442D-A101-2B192B76D9C2}"/>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4470328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85848"/>
          </a:xfrm>
        </p:spPr>
        <p:txBody>
          <a:bodyPr tIns="64008"/>
          <a:lstStyle>
            <a:lvl1pPr>
              <a:defRPr sz="2745" spc="0">
                <a:latin typeface="+mj-lt"/>
                <a:cs typeface="Segoe UI"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4F2BCE21-E146-4AF3-BCD8-818F2B8F39E1}"/>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3062479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8244064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Dark Blu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183144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1638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63032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91712401-854D-4DAA-B574-3E31F2213ADA}"/>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58173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510602A4-2242-425F-AE13-22CD97AC3879}"/>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92226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439C44E6-9CAA-4F25-BA84-29DB0DACF4F5}"/>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570260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23769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8AFD8C00-171A-4083-BBCD-A8FCC253AB9E}"/>
              </a:ext>
            </a:extLst>
          </p:cNvPr>
          <p:cNvSpPr txBox="1"/>
          <p:nvPr userDrawn="1"/>
        </p:nvSpPr>
        <p:spPr>
          <a:xfrm>
            <a:off x="281677" y="66540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675278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amp;AI Dem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050651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Data&amp;AI 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056544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Data&amp;AI Dem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150298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Dark Purp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920124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Data&amp;AI 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836890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12933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072751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 Black">
    <p:bg>
      <p:bgPr>
        <a:solidFill>
          <a:schemeClr val="tx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5225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 Dark Blue">
    <p:bg>
      <p:bgPr>
        <a:solidFill>
          <a:schemeClr val="accent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8525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 Dark Purple">
    <p:bg>
      <p:bgPr>
        <a:solidFill>
          <a:schemeClr val="accent4"/>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7024292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 Blue">
    <p:bg>
      <p:bgPr>
        <a:solidFill>
          <a:schemeClr val="accent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243755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 Light Gray">
    <p:bg>
      <p:bgPr>
        <a:solidFill>
          <a:schemeClr val="tx1">
            <a:lumMod val="10000"/>
            <a:lumOff val="90000"/>
          </a:schemeClr>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279154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948293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4046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Blu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Logo" descr="A picture containing flower, bird&#10;&#10;Description automatically generated">
            <a:extLst>
              <a:ext uri="{FF2B5EF4-FFF2-40B4-BE49-F238E27FC236}">
                <a16:creationId xmlns:a16="http://schemas.microsoft.com/office/drawing/2014/main" id="{02731300-E145-4754-A756-2BF5FC0FCBA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28014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1">
          <p15:clr>
            <a:srgbClr val="5ACBF0"/>
          </p15:clr>
        </p15:guide>
        <p15:guide id="3" pos="6132">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pic>
        <p:nvPicPr>
          <p:cNvPr id="4" name="Picture 3" descr="A picture containing outdoor, object, sunset, flying&#10;&#10;Description automatically generated">
            <a:extLst>
              <a:ext uri="{FF2B5EF4-FFF2-40B4-BE49-F238E27FC236}">
                <a16:creationId xmlns:a16="http://schemas.microsoft.com/office/drawing/2014/main" id="{E16DF15D-5862-4F7A-96AD-2183F2DF87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5" name="Picture 4" descr="A close up of a logo&#10;&#10;Description automatically generated">
            <a:extLst>
              <a:ext uri="{FF2B5EF4-FFF2-40B4-BE49-F238E27FC236}">
                <a16:creationId xmlns:a16="http://schemas.microsoft.com/office/drawing/2014/main" id="{614108D2-0058-46CB-8A3C-DF52DDCFABBF}"/>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1" name="Logo" descr="A picture containing flower, bird&#10;&#10;Description automatically generated">
            <a:extLst>
              <a:ext uri="{FF2B5EF4-FFF2-40B4-BE49-F238E27FC236}">
                <a16:creationId xmlns:a16="http://schemas.microsoft.com/office/drawing/2014/main" id="{24D9505B-23B5-4D75-855D-33A0A01CE9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2" name="Title 1">
            <a:extLst>
              <a:ext uri="{FF2B5EF4-FFF2-40B4-BE49-F238E27FC236}">
                <a16:creationId xmlns:a16="http://schemas.microsoft.com/office/drawing/2014/main" id="{C1CBACC6-F8D5-46F9-AAA2-A988ACF8299F}"/>
              </a:ext>
            </a:extLst>
          </p:cNvPr>
          <p:cNvSpPr>
            <a:spLocks noGrp="1"/>
          </p:cNvSpPr>
          <p:nvPr>
            <p:ph type="title" hasCustomPrompt="1"/>
          </p:nvPr>
        </p:nvSpPr>
        <p:spPr>
          <a:xfrm>
            <a:off x="585216" y="3035808"/>
            <a:ext cx="5510783"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2881304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ank you slide - Global">
    <p:bg>
      <p:bgRef idx="1001">
        <a:schemeClr val="bg2"/>
      </p:bgRef>
    </p:bg>
    <p:spTree>
      <p:nvGrpSpPr>
        <p:cNvPr id="1" name=""/>
        <p:cNvGrpSpPr/>
        <p:nvPr/>
      </p:nvGrpSpPr>
      <p:grpSpPr>
        <a:xfrm>
          <a:off x="0" y="0"/>
          <a:ext cx="0" cy="0"/>
          <a:chOff x="0" y="0"/>
          <a:chExt cx="0" cy="0"/>
        </a:xfrm>
      </p:grpSpPr>
      <p:pic>
        <p:nvPicPr>
          <p:cNvPr id="11" name="Picture 2" descr="Network, Earth, Block Chain, Globe, Digitization">
            <a:extLst>
              <a:ext uri="{FF2B5EF4-FFF2-40B4-BE49-F238E27FC236}">
                <a16:creationId xmlns:a16="http://schemas.microsoft.com/office/drawing/2014/main" id="{6520DBBD-08C5-4F52-B163-ABA9DDA996E6}"/>
              </a:ext>
            </a:extLst>
          </p:cNvPr>
          <p:cNvPicPr>
            <a:picLocks noChangeAspect="1" noChangeArrowheads="1"/>
          </p:cNvPicPr>
          <p:nvPr userDrawn="1"/>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bwMode="auto">
          <a:xfrm>
            <a:off x="865" y="0"/>
            <a:ext cx="12190271" cy="6858000"/>
          </a:xfrm>
          <a:prstGeom prst="rect">
            <a:avLst/>
          </a:prstGeom>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93A24D-1F08-44A9-8A86-F1EE82997674}"/>
              </a:ext>
            </a:extLst>
          </p:cNvPr>
          <p:cNvSpPr/>
          <p:nvPr userDrawn="1"/>
        </p:nvSpPr>
        <p:spPr bwMode="auto">
          <a:xfrm>
            <a:off x="-5525" y="0"/>
            <a:ext cx="12190271" cy="6857999"/>
          </a:xfrm>
          <a:prstGeom prst="rect">
            <a:avLst/>
          </a:prstGeom>
          <a:gradFill>
            <a:gsLst>
              <a:gs pos="50000">
                <a:schemeClr val="accent2">
                  <a:alpha val="50000"/>
                </a:schemeClr>
              </a:gs>
              <a:gs pos="0">
                <a:schemeClr val="accent1">
                  <a:alpha val="50000"/>
                </a:schemeClr>
              </a:gs>
              <a:gs pos="98230">
                <a:schemeClr val="accent3">
                  <a:alpha val="6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 name="Title 5">
            <a:extLst>
              <a:ext uri="{FF2B5EF4-FFF2-40B4-BE49-F238E27FC236}">
                <a16:creationId xmlns:a16="http://schemas.microsoft.com/office/drawing/2014/main" id="{94B83810-7B66-4C9D-8A28-1C118C1EAFF2}"/>
              </a:ext>
            </a:extLst>
          </p:cNvPr>
          <p:cNvSpPr txBox="1">
            <a:spLocks/>
          </p:cNvSpPr>
          <p:nvPr userDrawn="1"/>
        </p:nvSpPr>
        <p:spPr>
          <a:xfrm>
            <a:off x="864" y="3263900"/>
            <a:ext cx="12190269" cy="677108"/>
          </a:xfrm>
          <a:prstGeom prst="rect">
            <a:avLst/>
          </a:prstGeom>
        </p:spPr>
        <p:txBody>
          <a:bodyPr vert="horz" wrap="square" lIns="146284" tIns="91427" rIns="146284" bIns="91427" rtlCol="0" anchor="t">
            <a:noAutofit/>
          </a:bodyPr>
          <a:lstStyle>
            <a:lvl1pPr algn="ctr" defTabSz="914378"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bg1"/>
                </a:solidFill>
              </a:rPr>
              <a:t>Thank you!</a:t>
            </a:r>
          </a:p>
        </p:txBody>
      </p:sp>
      <p:sp>
        <p:nvSpPr>
          <p:cNvPr id="20" name="Title 5">
            <a:extLst>
              <a:ext uri="{FF2B5EF4-FFF2-40B4-BE49-F238E27FC236}">
                <a16:creationId xmlns:a16="http://schemas.microsoft.com/office/drawing/2014/main" id="{01B9D49F-B651-4843-A282-5B495A464126}"/>
              </a:ext>
            </a:extLst>
          </p:cNvPr>
          <p:cNvSpPr txBox="1">
            <a:spLocks/>
          </p:cNvSpPr>
          <p:nvPr userDrawn="1"/>
        </p:nvSpPr>
        <p:spPr>
          <a:xfrm>
            <a:off x="282697" y="478956"/>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Dankie</a:t>
            </a:r>
            <a:endParaRPr sz="1174">
              <a:solidFill>
                <a:schemeClr val="bg1"/>
              </a:solidFill>
              <a:latin typeface="Segoe UI Semilight" panose="020B0402040204020203" pitchFamily="34" charset="0"/>
              <a:cs typeface="Segoe UI Semilight" panose="020B0402040204020203" pitchFamily="34" charset="0"/>
            </a:endParaRPr>
          </a:p>
        </p:txBody>
      </p:sp>
      <p:sp>
        <p:nvSpPr>
          <p:cNvPr id="21" name="Title 5">
            <a:extLst>
              <a:ext uri="{FF2B5EF4-FFF2-40B4-BE49-F238E27FC236}">
                <a16:creationId xmlns:a16="http://schemas.microsoft.com/office/drawing/2014/main" id="{DC60D172-EEF9-4917-9832-75D51FC24122}"/>
              </a:ext>
            </a:extLst>
          </p:cNvPr>
          <p:cNvSpPr txBox="1">
            <a:spLocks/>
          </p:cNvSpPr>
          <p:nvPr userDrawn="1"/>
        </p:nvSpPr>
        <p:spPr>
          <a:xfrm>
            <a:off x="1854853" y="478956"/>
            <a:ext cx="180285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Faleminderit</a:t>
            </a:r>
            <a:endParaRPr sz="1370">
              <a:solidFill>
                <a:schemeClr val="bg1"/>
              </a:solidFill>
            </a:endParaRPr>
          </a:p>
        </p:txBody>
      </p:sp>
      <p:sp>
        <p:nvSpPr>
          <p:cNvPr id="22" name="Title 5">
            <a:extLst>
              <a:ext uri="{FF2B5EF4-FFF2-40B4-BE49-F238E27FC236}">
                <a16:creationId xmlns:a16="http://schemas.microsoft.com/office/drawing/2014/main" id="{81D8BB75-B3D8-474D-A715-9A15BEC8B5EA}"/>
              </a:ext>
            </a:extLst>
          </p:cNvPr>
          <p:cNvSpPr txBox="1">
            <a:spLocks/>
          </p:cNvSpPr>
          <p:nvPr userDrawn="1"/>
        </p:nvSpPr>
        <p:spPr>
          <a:xfrm>
            <a:off x="4109650" y="478956"/>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Shukran</a:t>
            </a:r>
            <a:endParaRPr sz="1174">
              <a:solidFill>
                <a:schemeClr val="bg1"/>
              </a:solidFill>
              <a:latin typeface="Segoe UI Semibold" panose="020B0702040204020203" pitchFamily="34" charset="0"/>
              <a:cs typeface="Segoe UI Semibold" panose="020B0702040204020203" pitchFamily="34" charset="0"/>
            </a:endParaRPr>
          </a:p>
        </p:txBody>
      </p:sp>
      <p:sp>
        <p:nvSpPr>
          <p:cNvPr id="23" name="Title 5">
            <a:extLst>
              <a:ext uri="{FF2B5EF4-FFF2-40B4-BE49-F238E27FC236}">
                <a16:creationId xmlns:a16="http://schemas.microsoft.com/office/drawing/2014/main" id="{F215630B-5957-4711-AB9C-EFFE4EA4BC98}"/>
              </a:ext>
            </a:extLst>
          </p:cNvPr>
          <p:cNvSpPr txBox="1">
            <a:spLocks/>
          </p:cNvSpPr>
          <p:nvPr userDrawn="1"/>
        </p:nvSpPr>
        <p:spPr>
          <a:xfrm>
            <a:off x="5831172" y="478956"/>
            <a:ext cx="24644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Chnorakaloutioun</a:t>
            </a:r>
            <a:endParaRPr sz="1370">
              <a:solidFill>
                <a:schemeClr val="bg1"/>
              </a:solidFill>
            </a:endParaRPr>
          </a:p>
        </p:txBody>
      </p:sp>
      <p:sp>
        <p:nvSpPr>
          <p:cNvPr id="24" name="Title 5">
            <a:extLst>
              <a:ext uri="{FF2B5EF4-FFF2-40B4-BE49-F238E27FC236}">
                <a16:creationId xmlns:a16="http://schemas.microsoft.com/office/drawing/2014/main" id="{00BBAEEA-8B83-4023-AD30-FCFCB3E12780}"/>
              </a:ext>
            </a:extLst>
          </p:cNvPr>
          <p:cNvSpPr txBox="1">
            <a:spLocks/>
          </p:cNvSpPr>
          <p:nvPr userDrawn="1"/>
        </p:nvSpPr>
        <p:spPr>
          <a:xfrm>
            <a:off x="238800"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Děkuji </a:t>
            </a:r>
            <a:endParaRPr sz="1174">
              <a:solidFill>
                <a:schemeClr val="bg1"/>
              </a:solidFill>
            </a:endParaRPr>
          </a:p>
        </p:txBody>
      </p:sp>
      <p:sp>
        <p:nvSpPr>
          <p:cNvPr id="25" name="Title 5">
            <a:extLst>
              <a:ext uri="{FF2B5EF4-FFF2-40B4-BE49-F238E27FC236}">
                <a16:creationId xmlns:a16="http://schemas.microsoft.com/office/drawing/2014/main" id="{FA04BA50-BEE1-4B14-81CA-A0F3FB4797D5}"/>
              </a:ext>
            </a:extLst>
          </p:cNvPr>
          <p:cNvSpPr txBox="1">
            <a:spLocks/>
          </p:cNvSpPr>
          <p:nvPr userDrawn="1"/>
        </p:nvSpPr>
        <p:spPr>
          <a:xfrm>
            <a:off x="1493454" y="1302118"/>
            <a:ext cx="70947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Tak </a:t>
            </a:r>
            <a:endParaRPr sz="1370">
              <a:solidFill>
                <a:schemeClr val="bg1"/>
              </a:solidFill>
              <a:latin typeface="Segoe UI Semibold" panose="020B0702040204020203" pitchFamily="34" charset="0"/>
              <a:cs typeface="Segoe UI Semibold" panose="020B0702040204020203" pitchFamily="34" charset="0"/>
            </a:endParaRPr>
          </a:p>
        </p:txBody>
      </p:sp>
      <p:sp>
        <p:nvSpPr>
          <p:cNvPr id="26" name="Title 5">
            <a:extLst>
              <a:ext uri="{FF2B5EF4-FFF2-40B4-BE49-F238E27FC236}">
                <a16:creationId xmlns:a16="http://schemas.microsoft.com/office/drawing/2014/main" id="{34D62303-8214-4D25-8E12-60D9D73D251B}"/>
              </a:ext>
            </a:extLst>
          </p:cNvPr>
          <p:cNvSpPr txBox="1">
            <a:spLocks/>
          </p:cNvSpPr>
          <p:nvPr userDrawn="1"/>
        </p:nvSpPr>
        <p:spPr>
          <a:xfrm>
            <a:off x="233736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Dank u</a:t>
            </a:r>
            <a:endParaRPr sz="1174">
              <a:solidFill>
                <a:schemeClr val="bg1"/>
              </a:solidFill>
              <a:latin typeface="Segoe UI Semilight" panose="020B0402040204020203" pitchFamily="34" charset="0"/>
              <a:cs typeface="Segoe UI Semilight" panose="020B0402040204020203" pitchFamily="34" charset="0"/>
            </a:endParaRPr>
          </a:p>
        </p:txBody>
      </p:sp>
      <p:sp>
        <p:nvSpPr>
          <p:cNvPr id="27" name="Title 5">
            <a:extLst>
              <a:ext uri="{FF2B5EF4-FFF2-40B4-BE49-F238E27FC236}">
                <a16:creationId xmlns:a16="http://schemas.microsoft.com/office/drawing/2014/main" id="{E42B8F06-6762-4C3F-9864-F41B445B9BBA}"/>
              </a:ext>
            </a:extLst>
          </p:cNvPr>
          <p:cNvSpPr txBox="1">
            <a:spLocks/>
          </p:cNvSpPr>
          <p:nvPr userDrawn="1"/>
        </p:nvSpPr>
        <p:spPr>
          <a:xfrm>
            <a:off x="3741382" y="1302118"/>
            <a:ext cx="100879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Tänan </a:t>
            </a:r>
            <a:endParaRPr sz="1370">
              <a:solidFill>
                <a:schemeClr val="bg1"/>
              </a:solidFill>
            </a:endParaRPr>
          </a:p>
        </p:txBody>
      </p:sp>
      <p:sp>
        <p:nvSpPr>
          <p:cNvPr id="28" name="Title 5">
            <a:extLst>
              <a:ext uri="{FF2B5EF4-FFF2-40B4-BE49-F238E27FC236}">
                <a16:creationId xmlns:a16="http://schemas.microsoft.com/office/drawing/2014/main" id="{685F28D9-6E47-4CFA-AF78-C6F066E0D01A}"/>
              </a:ext>
            </a:extLst>
          </p:cNvPr>
          <p:cNvSpPr txBox="1">
            <a:spLocks/>
          </p:cNvSpPr>
          <p:nvPr userDrawn="1"/>
        </p:nvSpPr>
        <p:spPr>
          <a:xfrm>
            <a:off x="8747587" y="478956"/>
            <a:ext cx="105877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Hvala </a:t>
            </a:r>
            <a:endParaRPr sz="1174">
              <a:solidFill>
                <a:schemeClr val="bg1"/>
              </a:solidFill>
            </a:endParaRPr>
          </a:p>
        </p:txBody>
      </p:sp>
      <p:sp>
        <p:nvSpPr>
          <p:cNvPr id="29" name="Title 5">
            <a:extLst>
              <a:ext uri="{FF2B5EF4-FFF2-40B4-BE49-F238E27FC236}">
                <a16:creationId xmlns:a16="http://schemas.microsoft.com/office/drawing/2014/main" id="{91AC96EB-0DF7-4B66-B80F-09E16B997812}"/>
              </a:ext>
            </a:extLst>
          </p:cNvPr>
          <p:cNvSpPr txBox="1">
            <a:spLocks/>
          </p:cNvSpPr>
          <p:nvPr userDrawn="1"/>
        </p:nvSpPr>
        <p:spPr>
          <a:xfrm>
            <a:off x="10258308" y="478956"/>
            <a:ext cx="1643110"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Blagodaria</a:t>
            </a:r>
            <a:endParaRPr sz="1370">
              <a:solidFill>
                <a:schemeClr val="bg1"/>
              </a:solidFill>
            </a:endParaRPr>
          </a:p>
        </p:txBody>
      </p:sp>
      <p:sp>
        <p:nvSpPr>
          <p:cNvPr id="30" name="Title 5">
            <a:extLst>
              <a:ext uri="{FF2B5EF4-FFF2-40B4-BE49-F238E27FC236}">
                <a16:creationId xmlns:a16="http://schemas.microsoft.com/office/drawing/2014/main" id="{6A6A8776-55AD-432B-A9A5-02DC1F11924C}"/>
              </a:ext>
            </a:extLst>
          </p:cNvPr>
          <p:cNvSpPr txBox="1">
            <a:spLocks/>
          </p:cNvSpPr>
          <p:nvPr userDrawn="1"/>
        </p:nvSpPr>
        <p:spPr>
          <a:xfrm>
            <a:off x="4884619" y="130211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Kiitos  </a:t>
            </a:r>
            <a:endParaRPr sz="1174">
              <a:solidFill>
                <a:schemeClr val="bg1"/>
              </a:solidFill>
            </a:endParaRPr>
          </a:p>
        </p:txBody>
      </p:sp>
      <p:sp>
        <p:nvSpPr>
          <p:cNvPr id="31" name="Title 5">
            <a:extLst>
              <a:ext uri="{FF2B5EF4-FFF2-40B4-BE49-F238E27FC236}">
                <a16:creationId xmlns:a16="http://schemas.microsoft.com/office/drawing/2014/main" id="{C672807A-A3A0-4387-B22D-403D5647CD29}"/>
              </a:ext>
            </a:extLst>
          </p:cNvPr>
          <p:cNvSpPr txBox="1">
            <a:spLocks/>
          </p:cNvSpPr>
          <p:nvPr userDrawn="1"/>
        </p:nvSpPr>
        <p:spPr>
          <a:xfrm>
            <a:off x="6139273" y="1302118"/>
            <a:ext cx="98456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Merci </a:t>
            </a:r>
            <a:endParaRPr sz="1370">
              <a:solidFill>
                <a:schemeClr val="bg1"/>
              </a:solidFill>
              <a:latin typeface="Segoe UI Semibold" panose="020B0702040204020203" pitchFamily="34" charset="0"/>
              <a:cs typeface="Segoe UI Semibold" panose="020B0702040204020203" pitchFamily="34" charset="0"/>
            </a:endParaRPr>
          </a:p>
        </p:txBody>
      </p:sp>
      <p:sp>
        <p:nvSpPr>
          <p:cNvPr id="32" name="Title 5">
            <a:extLst>
              <a:ext uri="{FF2B5EF4-FFF2-40B4-BE49-F238E27FC236}">
                <a16:creationId xmlns:a16="http://schemas.microsoft.com/office/drawing/2014/main" id="{ADD47889-0A09-4EB7-8D01-0116C7840112}"/>
              </a:ext>
            </a:extLst>
          </p:cNvPr>
          <p:cNvSpPr txBox="1">
            <a:spLocks/>
          </p:cNvSpPr>
          <p:nvPr userDrawn="1"/>
        </p:nvSpPr>
        <p:spPr>
          <a:xfrm>
            <a:off x="7258284" y="1302118"/>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Danke</a:t>
            </a:r>
            <a:endParaRPr sz="1174">
              <a:solidFill>
                <a:schemeClr val="bg1"/>
              </a:solidFill>
            </a:endParaRPr>
          </a:p>
        </p:txBody>
      </p:sp>
      <p:sp>
        <p:nvSpPr>
          <p:cNvPr id="33" name="Title 5">
            <a:extLst>
              <a:ext uri="{FF2B5EF4-FFF2-40B4-BE49-F238E27FC236}">
                <a16:creationId xmlns:a16="http://schemas.microsoft.com/office/drawing/2014/main" id="{191F34EC-F0C6-4EB4-8D8C-61C85CD35407}"/>
              </a:ext>
            </a:extLst>
          </p:cNvPr>
          <p:cNvSpPr txBox="1">
            <a:spLocks/>
          </p:cNvSpPr>
          <p:nvPr userDrawn="1"/>
        </p:nvSpPr>
        <p:spPr>
          <a:xfrm>
            <a:off x="8662301" y="1302118"/>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el-GR" sz="2353">
                <a:solidFill>
                  <a:schemeClr val="bg1"/>
                </a:solidFill>
              </a:rPr>
              <a:t>Ευχαριστώ </a:t>
            </a:r>
            <a:endParaRPr sz="1370">
              <a:solidFill>
                <a:schemeClr val="bg1"/>
              </a:solidFill>
            </a:endParaRPr>
          </a:p>
        </p:txBody>
      </p:sp>
      <p:sp>
        <p:nvSpPr>
          <p:cNvPr id="34" name="Title 5">
            <a:extLst>
              <a:ext uri="{FF2B5EF4-FFF2-40B4-BE49-F238E27FC236}">
                <a16:creationId xmlns:a16="http://schemas.microsoft.com/office/drawing/2014/main" id="{661B4A0A-9C24-4CCF-BDC9-735F40B90D18}"/>
              </a:ext>
            </a:extLst>
          </p:cNvPr>
          <p:cNvSpPr txBox="1">
            <a:spLocks/>
          </p:cNvSpPr>
          <p:nvPr userDrawn="1"/>
        </p:nvSpPr>
        <p:spPr>
          <a:xfrm>
            <a:off x="329344"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Mahalo  </a:t>
            </a:r>
            <a:endParaRPr sz="1174">
              <a:solidFill>
                <a:schemeClr val="bg1"/>
              </a:solidFill>
            </a:endParaRPr>
          </a:p>
        </p:txBody>
      </p:sp>
      <p:sp>
        <p:nvSpPr>
          <p:cNvPr id="35" name="Title 5">
            <a:extLst>
              <a:ext uri="{FF2B5EF4-FFF2-40B4-BE49-F238E27FC236}">
                <a16:creationId xmlns:a16="http://schemas.microsoft.com/office/drawing/2014/main" id="{1016928A-F59A-4B87-93D5-448E249AF6D3}"/>
              </a:ext>
            </a:extLst>
          </p:cNvPr>
          <p:cNvSpPr txBox="1">
            <a:spLocks/>
          </p:cNvSpPr>
          <p:nvPr userDrawn="1"/>
        </p:nvSpPr>
        <p:spPr>
          <a:xfrm>
            <a:off x="1515146" y="2010132"/>
            <a:ext cx="97085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he-IL" sz="2353">
                <a:solidFill>
                  <a:schemeClr val="bg1"/>
                </a:solidFill>
              </a:rPr>
              <a:t>.תודה </a:t>
            </a:r>
            <a:endParaRPr sz="1370">
              <a:solidFill>
                <a:schemeClr val="bg1"/>
              </a:solidFill>
            </a:endParaRPr>
          </a:p>
        </p:txBody>
      </p:sp>
      <p:sp>
        <p:nvSpPr>
          <p:cNvPr id="36" name="Title 5">
            <a:extLst>
              <a:ext uri="{FF2B5EF4-FFF2-40B4-BE49-F238E27FC236}">
                <a16:creationId xmlns:a16="http://schemas.microsoft.com/office/drawing/2014/main" id="{6F2CFAA3-3029-4E0D-8500-C7430A2630E3}"/>
              </a:ext>
            </a:extLst>
          </p:cNvPr>
          <p:cNvSpPr txBox="1">
            <a:spLocks/>
          </p:cNvSpPr>
          <p:nvPr userDrawn="1"/>
        </p:nvSpPr>
        <p:spPr>
          <a:xfrm>
            <a:off x="2551590" y="2010132"/>
            <a:ext cx="17282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Dhanyavād</a:t>
            </a:r>
            <a:r>
              <a:rPr sz="1961">
                <a:solidFill>
                  <a:schemeClr val="bg1"/>
                </a:solidFill>
              </a:rPr>
              <a:t> </a:t>
            </a:r>
            <a:endParaRPr sz="1174">
              <a:solidFill>
                <a:schemeClr val="bg1"/>
              </a:solidFill>
            </a:endParaRPr>
          </a:p>
        </p:txBody>
      </p:sp>
      <p:sp>
        <p:nvSpPr>
          <p:cNvPr id="37" name="Title 5">
            <a:extLst>
              <a:ext uri="{FF2B5EF4-FFF2-40B4-BE49-F238E27FC236}">
                <a16:creationId xmlns:a16="http://schemas.microsoft.com/office/drawing/2014/main" id="{53B5CB3E-4AEE-4C70-83FC-05F5724BF9F7}"/>
              </a:ext>
            </a:extLst>
          </p:cNvPr>
          <p:cNvSpPr txBox="1">
            <a:spLocks/>
          </p:cNvSpPr>
          <p:nvPr userDrawn="1"/>
        </p:nvSpPr>
        <p:spPr>
          <a:xfrm>
            <a:off x="4345472" y="2010132"/>
            <a:ext cx="158921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Köszönöm  </a:t>
            </a:r>
            <a:endParaRPr sz="1370">
              <a:solidFill>
                <a:schemeClr val="bg1"/>
              </a:solidFill>
            </a:endParaRPr>
          </a:p>
        </p:txBody>
      </p:sp>
      <p:sp>
        <p:nvSpPr>
          <p:cNvPr id="38" name="Title 5">
            <a:extLst>
              <a:ext uri="{FF2B5EF4-FFF2-40B4-BE49-F238E27FC236}">
                <a16:creationId xmlns:a16="http://schemas.microsoft.com/office/drawing/2014/main" id="{39DA8E97-8F0C-4051-9B5C-4A001CEBC4A5}"/>
              </a:ext>
            </a:extLst>
          </p:cNvPr>
          <p:cNvSpPr txBox="1">
            <a:spLocks/>
          </p:cNvSpPr>
          <p:nvPr userDrawn="1"/>
        </p:nvSpPr>
        <p:spPr>
          <a:xfrm>
            <a:off x="6000280" y="2010132"/>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Takk </a:t>
            </a:r>
            <a:endParaRPr sz="1174">
              <a:solidFill>
                <a:schemeClr val="bg1"/>
              </a:solidFill>
              <a:latin typeface="Segoe UI Semilight" panose="020B0402040204020203" pitchFamily="34" charset="0"/>
              <a:cs typeface="Segoe UI Semilight" panose="020B0402040204020203" pitchFamily="34" charset="0"/>
            </a:endParaRPr>
          </a:p>
        </p:txBody>
      </p:sp>
      <p:sp>
        <p:nvSpPr>
          <p:cNvPr id="39" name="Title 5">
            <a:extLst>
              <a:ext uri="{FF2B5EF4-FFF2-40B4-BE49-F238E27FC236}">
                <a16:creationId xmlns:a16="http://schemas.microsoft.com/office/drawing/2014/main" id="{7FB9F465-4098-4513-B298-006F3FC243F8}"/>
              </a:ext>
            </a:extLst>
          </p:cNvPr>
          <p:cNvSpPr txBox="1">
            <a:spLocks/>
          </p:cNvSpPr>
          <p:nvPr userDrawn="1"/>
        </p:nvSpPr>
        <p:spPr>
          <a:xfrm>
            <a:off x="7186083" y="2010132"/>
            <a:ext cx="189339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Terima kasih</a:t>
            </a:r>
            <a:endParaRPr sz="1370">
              <a:solidFill>
                <a:schemeClr val="bg1"/>
              </a:solidFill>
            </a:endParaRPr>
          </a:p>
        </p:txBody>
      </p:sp>
      <p:sp>
        <p:nvSpPr>
          <p:cNvPr id="40" name="Title 5">
            <a:extLst>
              <a:ext uri="{FF2B5EF4-FFF2-40B4-BE49-F238E27FC236}">
                <a16:creationId xmlns:a16="http://schemas.microsoft.com/office/drawing/2014/main" id="{28F4F71F-7CCC-4444-8C0A-2BC5FCD556DE}"/>
              </a:ext>
            </a:extLst>
          </p:cNvPr>
          <p:cNvSpPr txBox="1">
            <a:spLocks/>
          </p:cNvSpPr>
          <p:nvPr userDrawn="1"/>
        </p:nvSpPr>
        <p:spPr>
          <a:xfrm>
            <a:off x="9145066" y="2010132"/>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Grazie </a:t>
            </a:r>
            <a:endParaRPr sz="1174">
              <a:solidFill>
                <a:schemeClr val="bg1"/>
              </a:solidFill>
              <a:latin typeface="Segoe UI Semibold" panose="020B0702040204020203" pitchFamily="34" charset="0"/>
              <a:cs typeface="Segoe UI Semibold" panose="020B0702040204020203" pitchFamily="34" charset="0"/>
            </a:endParaRPr>
          </a:p>
        </p:txBody>
      </p:sp>
      <p:sp>
        <p:nvSpPr>
          <p:cNvPr id="41" name="Title 5">
            <a:extLst>
              <a:ext uri="{FF2B5EF4-FFF2-40B4-BE49-F238E27FC236}">
                <a16:creationId xmlns:a16="http://schemas.microsoft.com/office/drawing/2014/main" id="{F63F1D51-94D3-463C-BCA0-D1048860F158}"/>
              </a:ext>
            </a:extLst>
          </p:cNvPr>
          <p:cNvSpPr txBox="1">
            <a:spLocks/>
          </p:cNvSpPr>
          <p:nvPr userDrawn="1"/>
        </p:nvSpPr>
        <p:spPr>
          <a:xfrm>
            <a:off x="270893" y="4105536"/>
            <a:ext cx="17937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ko-KR" altLang="en-US" sz="1961">
                <a:solidFill>
                  <a:schemeClr val="bg1"/>
                </a:solidFill>
                <a:latin typeface="Segoe UI Semibold" panose="020B0702040204020203" pitchFamily="34" charset="0"/>
                <a:cs typeface="Segoe UI Semibold" panose="020B0702040204020203" pitchFamily="34" charset="0"/>
              </a:rPr>
              <a:t>감사합니다</a:t>
            </a:r>
            <a:endParaRPr sz="1174">
              <a:solidFill>
                <a:schemeClr val="bg1"/>
              </a:solidFill>
              <a:latin typeface="Segoe UI Semibold" panose="020B0702040204020203" pitchFamily="34" charset="0"/>
              <a:cs typeface="Segoe UI Semibold" panose="020B0702040204020203" pitchFamily="34" charset="0"/>
            </a:endParaRPr>
          </a:p>
        </p:txBody>
      </p:sp>
      <p:sp>
        <p:nvSpPr>
          <p:cNvPr id="42" name="Title 5">
            <a:extLst>
              <a:ext uri="{FF2B5EF4-FFF2-40B4-BE49-F238E27FC236}">
                <a16:creationId xmlns:a16="http://schemas.microsoft.com/office/drawing/2014/main" id="{3288E6EE-7D4E-4FC6-AEAA-C89E1AB2300C}"/>
              </a:ext>
            </a:extLst>
          </p:cNvPr>
          <p:cNvSpPr txBox="1">
            <a:spLocks/>
          </p:cNvSpPr>
          <p:nvPr userDrawn="1"/>
        </p:nvSpPr>
        <p:spPr>
          <a:xfrm>
            <a:off x="2196701" y="4105536"/>
            <a:ext cx="1387689"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Paldies </a:t>
            </a:r>
            <a:endParaRPr sz="1370">
              <a:solidFill>
                <a:schemeClr val="bg1"/>
              </a:solidFill>
            </a:endParaRPr>
          </a:p>
        </p:txBody>
      </p:sp>
      <p:sp>
        <p:nvSpPr>
          <p:cNvPr id="43" name="Title 5">
            <a:extLst>
              <a:ext uri="{FF2B5EF4-FFF2-40B4-BE49-F238E27FC236}">
                <a16:creationId xmlns:a16="http://schemas.microsoft.com/office/drawing/2014/main" id="{103E5444-E78D-4129-B9D3-5800DC7FC033}"/>
              </a:ext>
            </a:extLst>
          </p:cNvPr>
          <p:cNvSpPr txBox="1">
            <a:spLocks/>
          </p:cNvSpPr>
          <p:nvPr userDrawn="1"/>
        </p:nvSpPr>
        <p:spPr>
          <a:xfrm>
            <a:off x="3716491" y="4105536"/>
            <a:ext cx="1619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Choukrane</a:t>
            </a:r>
            <a:endParaRPr sz="1174">
              <a:solidFill>
                <a:schemeClr val="bg1"/>
              </a:solidFill>
            </a:endParaRPr>
          </a:p>
        </p:txBody>
      </p:sp>
      <p:sp>
        <p:nvSpPr>
          <p:cNvPr id="44" name="Title 5">
            <a:extLst>
              <a:ext uri="{FF2B5EF4-FFF2-40B4-BE49-F238E27FC236}">
                <a16:creationId xmlns:a16="http://schemas.microsoft.com/office/drawing/2014/main" id="{4AA192D9-DA7C-4EA8-8820-401A65E443A9}"/>
              </a:ext>
            </a:extLst>
          </p:cNvPr>
          <p:cNvSpPr txBox="1">
            <a:spLocks/>
          </p:cNvSpPr>
          <p:nvPr userDrawn="1"/>
        </p:nvSpPr>
        <p:spPr>
          <a:xfrm>
            <a:off x="5467946" y="4105536"/>
            <a:ext cx="90654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Ačiū </a:t>
            </a:r>
            <a:endParaRPr sz="1370">
              <a:solidFill>
                <a:schemeClr val="bg1"/>
              </a:solidFill>
            </a:endParaRPr>
          </a:p>
        </p:txBody>
      </p:sp>
      <p:sp>
        <p:nvSpPr>
          <p:cNvPr id="45" name="Title 5">
            <a:extLst>
              <a:ext uri="{FF2B5EF4-FFF2-40B4-BE49-F238E27FC236}">
                <a16:creationId xmlns:a16="http://schemas.microsoft.com/office/drawing/2014/main" id="{DDFDB490-369C-4DA6-80BF-47E3682EE181}"/>
              </a:ext>
            </a:extLst>
          </p:cNvPr>
          <p:cNvSpPr txBox="1">
            <a:spLocks/>
          </p:cNvSpPr>
          <p:nvPr userDrawn="1"/>
        </p:nvSpPr>
        <p:spPr>
          <a:xfrm>
            <a:off x="1489261" y="4836506"/>
            <a:ext cx="182771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rPr>
              <a:t>Баярлалаа </a:t>
            </a:r>
            <a:endParaRPr sz="1174">
              <a:solidFill>
                <a:schemeClr val="bg1"/>
              </a:solidFill>
            </a:endParaRPr>
          </a:p>
        </p:txBody>
      </p:sp>
      <p:sp>
        <p:nvSpPr>
          <p:cNvPr id="46" name="Title 5">
            <a:extLst>
              <a:ext uri="{FF2B5EF4-FFF2-40B4-BE49-F238E27FC236}">
                <a16:creationId xmlns:a16="http://schemas.microsoft.com/office/drawing/2014/main" id="{5274458F-0ACF-442C-B904-4589CAF7CCEC}"/>
              </a:ext>
            </a:extLst>
          </p:cNvPr>
          <p:cNvSpPr txBox="1">
            <a:spLocks/>
          </p:cNvSpPr>
          <p:nvPr userDrawn="1"/>
        </p:nvSpPr>
        <p:spPr>
          <a:xfrm>
            <a:off x="3415127" y="4836506"/>
            <a:ext cx="141341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bold" panose="020B0702040204020203" pitchFamily="34" charset="0"/>
                <a:cs typeface="Segoe UI Semibold" panose="020B0702040204020203" pitchFamily="34" charset="0"/>
              </a:rPr>
              <a:t>Dziękuję</a:t>
            </a:r>
            <a:r>
              <a:rPr sz="2353">
                <a:solidFill>
                  <a:schemeClr val="bg1"/>
                </a:solidFill>
              </a:rPr>
              <a:t> </a:t>
            </a:r>
            <a:endParaRPr sz="1370">
              <a:solidFill>
                <a:schemeClr val="bg1"/>
              </a:solidFill>
            </a:endParaRPr>
          </a:p>
        </p:txBody>
      </p:sp>
      <p:sp>
        <p:nvSpPr>
          <p:cNvPr id="47" name="Title 5">
            <a:extLst>
              <a:ext uri="{FF2B5EF4-FFF2-40B4-BE49-F238E27FC236}">
                <a16:creationId xmlns:a16="http://schemas.microsoft.com/office/drawing/2014/main" id="{0867896C-5ACD-4D34-AC2A-C3ACFC72B7BD}"/>
              </a:ext>
            </a:extLst>
          </p:cNvPr>
          <p:cNvSpPr txBox="1">
            <a:spLocks/>
          </p:cNvSpPr>
          <p:nvPr userDrawn="1"/>
        </p:nvSpPr>
        <p:spPr>
          <a:xfrm>
            <a:off x="4782855" y="4836506"/>
            <a:ext cx="157633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light" panose="020B0402040204020203" pitchFamily="34" charset="0"/>
                <a:cs typeface="Segoe UI Semilight" panose="020B0402040204020203" pitchFamily="34" charset="0"/>
              </a:rPr>
              <a:t>Obrigado  </a:t>
            </a:r>
            <a:endParaRPr sz="1174">
              <a:solidFill>
                <a:schemeClr val="bg1"/>
              </a:solidFill>
              <a:latin typeface="Segoe UI Semilight" panose="020B0402040204020203" pitchFamily="34" charset="0"/>
              <a:cs typeface="Segoe UI Semilight" panose="020B0402040204020203" pitchFamily="34" charset="0"/>
            </a:endParaRPr>
          </a:p>
        </p:txBody>
      </p:sp>
      <p:sp>
        <p:nvSpPr>
          <p:cNvPr id="48" name="Title 5">
            <a:extLst>
              <a:ext uri="{FF2B5EF4-FFF2-40B4-BE49-F238E27FC236}">
                <a16:creationId xmlns:a16="http://schemas.microsoft.com/office/drawing/2014/main" id="{9C69DFDF-107A-4DA2-8B69-E475D6D1B5B7}"/>
              </a:ext>
            </a:extLst>
          </p:cNvPr>
          <p:cNvSpPr txBox="1">
            <a:spLocks/>
          </p:cNvSpPr>
          <p:nvPr userDrawn="1"/>
        </p:nvSpPr>
        <p:spPr>
          <a:xfrm>
            <a:off x="6506594" y="4105536"/>
            <a:ext cx="173090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Благодарам</a:t>
            </a:r>
            <a:r>
              <a:rPr lang="az-Cyrl-AZ" sz="1961">
                <a:solidFill>
                  <a:schemeClr val="bg1"/>
                </a:solidFill>
              </a:rPr>
              <a:t> </a:t>
            </a:r>
            <a:r>
              <a:rPr sz="1961">
                <a:solidFill>
                  <a:schemeClr val="bg1"/>
                </a:solidFill>
              </a:rPr>
              <a:t> </a:t>
            </a:r>
            <a:endParaRPr sz="1174">
              <a:solidFill>
                <a:schemeClr val="bg1"/>
              </a:solidFill>
            </a:endParaRPr>
          </a:p>
        </p:txBody>
      </p:sp>
      <p:sp>
        <p:nvSpPr>
          <p:cNvPr id="49" name="Title 5">
            <a:extLst>
              <a:ext uri="{FF2B5EF4-FFF2-40B4-BE49-F238E27FC236}">
                <a16:creationId xmlns:a16="http://schemas.microsoft.com/office/drawing/2014/main" id="{7267484C-3135-4C78-A27B-562B7A30AA80}"/>
              </a:ext>
            </a:extLst>
          </p:cNvPr>
          <p:cNvSpPr txBox="1">
            <a:spLocks/>
          </p:cNvSpPr>
          <p:nvPr userDrawn="1"/>
        </p:nvSpPr>
        <p:spPr>
          <a:xfrm>
            <a:off x="6457339" y="4836506"/>
            <a:ext cx="179054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Mulţumesc   </a:t>
            </a:r>
            <a:endParaRPr sz="1370">
              <a:solidFill>
                <a:schemeClr val="bg1"/>
              </a:solidFill>
            </a:endParaRPr>
          </a:p>
        </p:txBody>
      </p:sp>
      <p:sp>
        <p:nvSpPr>
          <p:cNvPr id="50" name="Title 5">
            <a:extLst>
              <a:ext uri="{FF2B5EF4-FFF2-40B4-BE49-F238E27FC236}">
                <a16:creationId xmlns:a16="http://schemas.microsoft.com/office/drawing/2014/main" id="{8BDA94CE-A672-466E-916A-B28D0FF2D068}"/>
              </a:ext>
            </a:extLst>
          </p:cNvPr>
          <p:cNvSpPr txBox="1">
            <a:spLocks/>
          </p:cNvSpPr>
          <p:nvPr userDrawn="1"/>
        </p:nvSpPr>
        <p:spPr>
          <a:xfrm>
            <a:off x="8346038" y="4836506"/>
            <a:ext cx="16392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1961">
                <a:solidFill>
                  <a:schemeClr val="bg1"/>
                </a:solidFill>
                <a:latin typeface="Segoe UI Semibold" panose="020B0702040204020203" pitchFamily="34" charset="0"/>
                <a:cs typeface="Segoe UI Semibold" panose="020B0702040204020203" pitchFamily="34" charset="0"/>
              </a:rPr>
              <a:t>Спасибо</a:t>
            </a:r>
            <a:r>
              <a:rPr lang="az-Cyrl-AZ" sz="1961">
                <a:solidFill>
                  <a:schemeClr val="bg1"/>
                </a:solidFill>
              </a:rPr>
              <a:t> </a:t>
            </a:r>
            <a:endParaRPr sz="1174">
              <a:solidFill>
                <a:schemeClr val="bg1"/>
              </a:solidFill>
            </a:endParaRPr>
          </a:p>
        </p:txBody>
      </p:sp>
      <p:sp>
        <p:nvSpPr>
          <p:cNvPr id="51" name="Title 5">
            <a:extLst>
              <a:ext uri="{FF2B5EF4-FFF2-40B4-BE49-F238E27FC236}">
                <a16:creationId xmlns:a16="http://schemas.microsoft.com/office/drawing/2014/main" id="{FEB93314-7EEE-45A3-856A-D80B29277CC0}"/>
              </a:ext>
            </a:extLst>
          </p:cNvPr>
          <p:cNvSpPr txBox="1">
            <a:spLocks/>
          </p:cNvSpPr>
          <p:nvPr userDrawn="1"/>
        </p:nvSpPr>
        <p:spPr>
          <a:xfrm>
            <a:off x="9182862" y="5564315"/>
            <a:ext cx="1281356"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X</a:t>
            </a:r>
            <a:r>
              <a:rPr lang="az-Cyrl-AZ" sz="1961">
                <a:solidFill>
                  <a:schemeClr val="bg1"/>
                </a:solidFill>
              </a:rPr>
              <a:t>вала </a:t>
            </a:r>
            <a:r>
              <a:rPr lang="el-GR" sz="1961">
                <a:solidFill>
                  <a:schemeClr val="bg1"/>
                </a:solidFill>
              </a:rPr>
              <a:t> </a:t>
            </a:r>
            <a:endParaRPr sz="1174">
              <a:solidFill>
                <a:schemeClr val="bg1"/>
              </a:solidFill>
            </a:endParaRPr>
          </a:p>
        </p:txBody>
      </p:sp>
      <p:sp>
        <p:nvSpPr>
          <p:cNvPr id="52" name="Title 5">
            <a:extLst>
              <a:ext uri="{FF2B5EF4-FFF2-40B4-BE49-F238E27FC236}">
                <a16:creationId xmlns:a16="http://schemas.microsoft.com/office/drawing/2014/main" id="{71CA8795-B166-4109-BBDD-8AE453393464}"/>
              </a:ext>
            </a:extLst>
          </p:cNvPr>
          <p:cNvSpPr txBox="1">
            <a:spLocks/>
          </p:cNvSpPr>
          <p:nvPr userDrawn="1"/>
        </p:nvSpPr>
        <p:spPr>
          <a:xfrm>
            <a:off x="270895" y="5564315"/>
            <a:ext cx="134425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latin typeface="Segoe UI Semibold" panose="020B0702040204020203" pitchFamily="34" charset="0"/>
                <a:cs typeface="Segoe UI Semibold" panose="020B0702040204020203" pitchFamily="34" charset="0"/>
              </a:rPr>
              <a:t>Ďakujem   </a:t>
            </a:r>
            <a:endParaRPr sz="1174">
              <a:solidFill>
                <a:schemeClr val="bg1"/>
              </a:solidFill>
              <a:latin typeface="Segoe UI Semibold" panose="020B0702040204020203" pitchFamily="34" charset="0"/>
              <a:cs typeface="Segoe UI Semibold" panose="020B0702040204020203" pitchFamily="34" charset="0"/>
            </a:endParaRPr>
          </a:p>
        </p:txBody>
      </p:sp>
      <p:sp>
        <p:nvSpPr>
          <p:cNvPr id="53" name="Title 5">
            <a:extLst>
              <a:ext uri="{FF2B5EF4-FFF2-40B4-BE49-F238E27FC236}">
                <a16:creationId xmlns:a16="http://schemas.microsoft.com/office/drawing/2014/main" id="{DEE662A9-F54A-48CB-B6CA-81631DDF0B9E}"/>
              </a:ext>
            </a:extLst>
          </p:cNvPr>
          <p:cNvSpPr txBox="1">
            <a:spLocks/>
          </p:cNvSpPr>
          <p:nvPr userDrawn="1"/>
        </p:nvSpPr>
        <p:spPr>
          <a:xfrm>
            <a:off x="1686153" y="5564315"/>
            <a:ext cx="816433"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latin typeface="Segoe UI Semilight" panose="020B0402040204020203" pitchFamily="34" charset="0"/>
                <a:cs typeface="Segoe UI Semilight" panose="020B0402040204020203" pitchFamily="34" charset="0"/>
              </a:rPr>
              <a:t>Tack </a:t>
            </a:r>
            <a:endParaRPr sz="1370">
              <a:solidFill>
                <a:schemeClr val="bg1"/>
              </a:solidFill>
              <a:latin typeface="Segoe UI Semilight" panose="020B0402040204020203" pitchFamily="34" charset="0"/>
              <a:cs typeface="Segoe UI Semilight" panose="020B0402040204020203" pitchFamily="34" charset="0"/>
            </a:endParaRPr>
          </a:p>
        </p:txBody>
      </p:sp>
      <p:sp>
        <p:nvSpPr>
          <p:cNvPr id="54" name="Title 5">
            <a:extLst>
              <a:ext uri="{FF2B5EF4-FFF2-40B4-BE49-F238E27FC236}">
                <a16:creationId xmlns:a16="http://schemas.microsoft.com/office/drawing/2014/main" id="{02288AE3-4340-4B50-A2AC-E01AEE73EB41}"/>
              </a:ext>
            </a:extLst>
          </p:cNvPr>
          <p:cNvSpPr txBox="1">
            <a:spLocks/>
          </p:cNvSpPr>
          <p:nvPr userDrawn="1"/>
        </p:nvSpPr>
        <p:spPr>
          <a:xfrm>
            <a:off x="2573588" y="5564315"/>
            <a:ext cx="106510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Nandri</a:t>
            </a:r>
            <a:endParaRPr sz="1174">
              <a:solidFill>
                <a:schemeClr val="bg1"/>
              </a:solidFill>
            </a:endParaRPr>
          </a:p>
        </p:txBody>
      </p:sp>
      <p:sp>
        <p:nvSpPr>
          <p:cNvPr id="55" name="Title 5">
            <a:extLst>
              <a:ext uri="{FF2B5EF4-FFF2-40B4-BE49-F238E27FC236}">
                <a16:creationId xmlns:a16="http://schemas.microsoft.com/office/drawing/2014/main" id="{171B8DB7-38B4-4A7B-AD6F-4A6B324C23E8}"/>
              </a:ext>
            </a:extLst>
          </p:cNvPr>
          <p:cNvSpPr txBox="1">
            <a:spLocks/>
          </p:cNvSpPr>
          <p:nvPr userDrawn="1"/>
        </p:nvSpPr>
        <p:spPr>
          <a:xfrm>
            <a:off x="3709694" y="5564315"/>
            <a:ext cx="1654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Kop khun</a:t>
            </a:r>
            <a:endParaRPr sz="1370">
              <a:solidFill>
                <a:schemeClr val="bg1"/>
              </a:solidFill>
            </a:endParaRPr>
          </a:p>
        </p:txBody>
      </p:sp>
      <p:sp>
        <p:nvSpPr>
          <p:cNvPr id="56" name="Title 5">
            <a:extLst>
              <a:ext uri="{FF2B5EF4-FFF2-40B4-BE49-F238E27FC236}">
                <a16:creationId xmlns:a16="http://schemas.microsoft.com/office/drawing/2014/main" id="{70F7BED7-F5B7-4E91-9C5A-F8E1A9EF2564}"/>
              </a:ext>
            </a:extLst>
          </p:cNvPr>
          <p:cNvSpPr txBox="1">
            <a:spLocks/>
          </p:cNvSpPr>
          <p:nvPr userDrawn="1"/>
        </p:nvSpPr>
        <p:spPr>
          <a:xfrm>
            <a:off x="5434892" y="5564315"/>
            <a:ext cx="233639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err="1">
                <a:solidFill>
                  <a:schemeClr val="bg1"/>
                </a:solidFill>
                <a:latin typeface="Segoe UI Semibold" panose="020B0702040204020203" pitchFamily="34" charset="0"/>
                <a:cs typeface="Segoe UI Semibold" panose="020B0702040204020203" pitchFamily="34" charset="0"/>
              </a:rPr>
              <a:t>Teşekkür</a:t>
            </a:r>
            <a:r>
              <a:rPr sz="1961">
                <a:solidFill>
                  <a:schemeClr val="bg1"/>
                </a:solidFill>
                <a:latin typeface="Segoe UI Semibold" panose="020B0702040204020203" pitchFamily="34" charset="0"/>
                <a:cs typeface="Segoe UI Semibold" panose="020B0702040204020203" pitchFamily="34" charset="0"/>
              </a:rPr>
              <a:t> ederim </a:t>
            </a:r>
            <a:endParaRPr sz="1174">
              <a:solidFill>
                <a:schemeClr val="bg1"/>
              </a:solidFill>
              <a:latin typeface="Segoe UI Semibold" panose="020B0702040204020203" pitchFamily="34" charset="0"/>
              <a:cs typeface="Segoe UI Semibold" panose="020B0702040204020203" pitchFamily="34" charset="0"/>
            </a:endParaRPr>
          </a:p>
        </p:txBody>
      </p:sp>
      <p:sp>
        <p:nvSpPr>
          <p:cNvPr id="57" name="Title 5">
            <a:extLst>
              <a:ext uri="{FF2B5EF4-FFF2-40B4-BE49-F238E27FC236}">
                <a16:creationId xmlns:a16="http://schemas.microsoft.com/office/drawing/2014/main" id="{5B683C17-F1A5-40C4-A943-919FD3E69DBE}"/>
              </a:ext>
            </a:extLst>
          </p:cNvPr>
          <p:cNvSpPr txBox="1">
            <a:spLocks/>
          </p:cNvSpPr>
          <p:nvPr userDrawn="1"/>
        </p:nvSpPr>
        <p:spPr>
          <a:xfrm>
            <a:off x="7842286" y="5564315"/>
            <a:ext cx="126957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az-Cyrl-AZ" sz="2353">
                <a:solidFill>
                  <a:schemeClr val="bg1"/>
                </a:solidFill>
              </a:rPr>
              <a:t>Дякую </a:t>
            </a:r>
            <a:r>
              <a:rPr sz="2353">
                <a:solidFill>
                  <a:schemeClr val="bg1"/>
                </a:solidFill>
              </a:rPr>
              <a:t> </a:t>
            </a:r>
            <a:endParaRPr sz="1370">
              <a:solidFill>
                <a:schemeClr val="bg1"/>
              </a:solidFill>
            </a:endParaRPr>
          </a:p>
        </p:txBody>
      </p:sp>
      <p:sp>
        <p:nvSpPr>
          <p:cNvPr id="58" name="Title 5">
            <a:extLst>
              <a:ext uri="{FF2B5EF4-FFF2-40B4-BE49-F238E27FC236}">
                <a16:creationId xmlns:a16="http://schemas.microsoft.com/office/drawing/2014/main" id="{2C6D2DC7-80B9-4673-B981-A5FE4C3849C6}"/>
              </a:ext>
            </a:extLst>
          </p:cNvPr>
          <p:cNvSpPr txBox="1">
            <a:spLocks/>
          </p:cNvSpPr>
          <p:nvPr userDrawn="1"/>
        </p:nvSpPr>
        <p:spPr>
          <a:xfrm>
            <a:off x="10535225" y="5564316"/>
            <a:ext cx="1366192"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Diolch </a:t>
            </a:r>
            <a:r>
              <a:rPr lang="el-GR" sz="2353">
                <a:solidFill>
                  <a:schemeClr val="bg1"/>
                </a:solidFill>
              </a:rPr>
              <a:t> </a:t>
            </a:r>
            <a:endParaRPr sz="1370">
              <a:solidFill>
                <a:schemeClr val="bg1"/>
              </a:solidFill>
            </a:endParaRPr>
          </a:p>
        </p:txBody>
      </p:sp>
      <p:sp>
        <p:nvSpPr>
          <p:cNvPr id="59" name="Title 5">
            <a:extLst>
              <a:ext uri="{FF2B5EF4-FFF2-40B4-BE49-F238E27FC236}">
                <a16:creationId xmlns:a16="http://schemas.microsoft.com/office/drawing/2014/main" id="{C8A2F5C8-7BCA-4507-A8BA-813F58E9BF82}"/>
              </a:ext>
            </a:extLst>
          </p:cNvPr>
          <p:cNvSpPr txBox="1">
            <a:spLocks/>
          </p:cNvSpPr>
          <p:nvPr userDrawn="1"/>
        </p:nvSpPr>
        <p:spPr>
          <a:xfrm>
            <a:off x="10464217" y="2001713"/>
            <a:ext cx="138320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Grazzi </a:t>
            </a:r>
            <a:endParaRPr sz="1174">
              <a:solidFill>
                <a:schemeClr val="bg1"/>
              </a:solidFill>
            </a:endParaRPr>
          </a:p>
        </p:txBody>
      </p:sp>
      <p:sp>
        <p:nvSpPr>
          <p:cNvPr id="60" name="Title 5">
            <a:extLst>
              <a:ext uri="{FF2B5EF4-FFF2-40B4-BE49-F238E27FC236}">
                <a16:creationId xmlns:a16="http://schemas.microsoft.com/office/drawing/2014/main" id="{271AFCFF-CB74-432A-B352-B475EFDA6F23}"/>
              </a:ext>
            </a:extLst>
          </p:cNvPr>
          <p:cNvSpPr txBox="1">
            <a:spLocks/>
          </p:cNvSpPr>
          <p:nvPr userDrawn="1"/>
        </p:nvSpPr>
        <p:spPr>
          <a:xfrm>
            <a:off x="10614679" y="1302118"/>
            <a:ext cx="1286737"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1961">
                <a:solidFill>
                  <a:schemeClr val="bg1"/>
                </a:solidFill>
              </a:rPr>
              <a:t>A dank</a:t>
            </a:r>
            <a:endParaRPr sz="1174">
              <a:solidFill>
                <a:schemeClr val="bg1"/>
              </a:solidFill>
            </a:endParaRPr>
          </a:p>
        </p:txBody>
      </p:sp>
      <p:sp>
        <p:nvSpPr>
          <p:cNvPr id="61" name="Title 5">
            <a:extLst>
              <a:ext uri="{FF2B5EF4-FFF2-40B4-BE49-F238E27FC236}">
                <a16:creationId xmlns:a16="http://schemas.microsoft.com/office/drawing/2014/main" id="{D44AF945-FF0E-4A4B-B048-7F9E95F91EBF}"/>
              </a:ext>
            </a:extLst>
          </p:cNvPr>
          <p:cNvSpPr txBox="1">
            <a:spLocks/>
          </p:cNvSpPr>
          <p:nvPr userDrawn="1"/>
        </p:nvSpPr>
        <p:spPr>
          <a:xfrm>
            <a:off x="10083482" y="4836506"/>
            <a:ext cx="1817934"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sz="2353">
                <a:solidFill>
                  <a:schemeClr val="bg1"/>
                </a:solidFill>
              </a:rPr>
              <a:t>Ngiyabonga</a:t>
            </a:r>
            <a:endParaRPr sz="1370">
              <a:solidFill>
                <a:schemeClr val="bg1"/>
              </a:solidFill>
            </a:endParaRPr>
          </a:p>
        </p:txBody>
      </p:sp>
      <p:sp>
        <p:nvSpPr>
          <p:cNvPr id="62" name="Title 5">
            <a:extLst>
              <a:ext uri="{FF2B5EF4-FFF2-40B4-BE49-F238E27FC236}">
                <a16:creationId xmlns:a16="http://schemas.microsoft.com/office/drawing/2014/main" id="{6E1C9A24-B9E0-4E45-B56A-481ED66A2730}"/>
              </a:ext>
            </a:extLst>
          </p:cNvPr>
          <p:cNvSpPr txBox="1">
            <a:spLocks/>
          </p:cNvSpPr>
          <p:nvPr userDrawn="1"/>
        </p:nvSpPr>
        <p:spPr>
          <a:xfrm>
            <a:off x="7714150" y="4105536"/>
            <a:ext cx="4539198"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1961">
                <a:solidFill>
                  <a:schemeClr val="bg1"/>
                </a:solidFill>
              </a:rPr>
              <a:t>ありがとうございました</a:t>
            </a:r>
          </a:p>
        </p:txBody>
      </p:sp>
      <p:sp>
        <p:nvSpPr>
          <p:cNvPr id="63" name="Title 5">
            <a:extLst>
              <a:ext uri="{FF2B5EF4-FFF2-40B4-BE49-F238E27FC236}">
                <a16:creationId xmlns:a16="http://schemas.microsoft.com/office/drawing/2014/main" id="{583FE1E4-63C0-49CA-ABD7-6C5F711147C7}"/>
              </a:ext>
            </a:extLst>
          </p:cNvPr>
          <p:cNvSpPr txBox="1">
            <a:spLocks/>
          </p:cNvSpPr>
          <p:nvPr userDrawn="1"/>
        </p:nvSpPr>
        <p:spPr>
          <a:xfrm>
            <a:off x="313019" y="4833548"/>
            <a:ext cx="1120211" cy="899409"/>
          </a:xfrm>
          <a:prstGeom prst="rect">
            <a:avLst/>
          </a:prstGeom>
        </p:spPr>
        <p:txBody>
          <a:bodyPr vert="horz" wrap="square" lIns="89592" tIns="0" rIns="89592"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r>
              <a:rPr lang="ja-JP" altLang="en-US" sz="2745">
                <a:solidFill>
                  <a:schemeClr val="bg1"/>
                </a:solidFill>
              </a:rPr>
              <a:t>谢谢</a:t>
            </a:r>
            <a:endParaRPr sz="1567">
              <a:solidFill>
                <a:schemeClr val="bg1"/>
              </a:solidFill>
            </a:endParaRPr>
          </a:p>
        </p:txBody>
      </p:sp>
    </p:spTree>
    <p:custDataLst>
      <p:tags r:id="rId1"/>
    </p:custDataLst>
    <p:extLst>
      <p:ext uri="{BB962C8B-B14F-4D97-AF65-F5344CB8AC3E}">
        <p14:creationId xmlns:p14="http://schemas.microsoft.com/office/powerpoint/2010/main" val="14604551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75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75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75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75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75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75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75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750"/>
                                        <p:tgtEl>
                                          <p:spTgt spid="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75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750"/>
                                        <p:tgtEl>
                                          <p:spTgt spid="21"/>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750"/>
                                        <p:tgtEl>
                                          <p:spTgt spid="24"/>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750"/>
                                        <p:tgtEl>
                                          <p:spTgt spid="25"/>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750"/>
                                        <p:tgtEl>
                                          <p:spTgt spid="35"/>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750"/>
                                        <p:tgtEl>
                                          <p:spTgt spid="36"/>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750"/>
                                        <p:tgtEl>
                                          <p:spTgt spid="30"/>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750"/>
                                        <p:tgtEl>
                                          <p:spTgt spid="23"/>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750"/>
                                        <p:tgtEl>
                                          <p:spTgt spid="31"/>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750"/>
                                        <p:tgtEl>
                                          <p:spTgt spid="33"/>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38"/>
                                        </p:tgtEl>
                                        <p:attrNameLst>
                                          <p:attrName>style.visibility</p:attrName>
                                        </p:attrNameLst>
                                      </p:cBhvr>
                                      <p:to>
                                        <p:strVal val="visible"/>
                                      </p:to>
                                    </p:set>
                                    <p:animEffect transition="in" filter="fade">
                                      <p:cBhvr>
                                        <p:cTn id="70" dur="750"/>
                                        <p:tgtEl>
                                          <p:spTgt spid="38"/>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750"/>
                                        <p:tgtEl>
                                          <p:spTgt spid="48"/>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59"/>
                                        </p:tgtEl>
                                        <p:attrNameLst>
                                          <p:attrName>style.visibility</p:attrName>
                                        </p:attrNameLst>
                                      </p:cBhvr>
                                      <p:to>
                                        <p:strVal val="visible"/>
                                      </p:to>
                                    </p:set>
                                    <p:animEffect transition="in" filter="fade">
                                      <p:cBhvr>
                                        <p:cTn id="76" dur="750"/>
                                        <p:tgtEl>
                                          <p:spTgt spid="59"/>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750"/>
                                        <p:tgtEl>
                                          <p:spTgt spid="61"/>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750"/>
                                        <p:tgtEl>
                                          <p:spTgt spid="57"/>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56"/>
                                        </p:tgtEl>
                                        <p:attrNameLst>
                                          <p:attrName>style.visibility</p:attrName>
                                        </p:attrNameLst>
                                      </p:cBhvr>
                                      <p:to>
                                        <p:strVal val="visible"/>
                                      </p:to>
                                    </p:set>
                                    <p:animEffect transition="in" filter="fade">
                                      <p:cBhvr>
                                        <p:cTn id="85" dur="750"/>
                                        <p:tgtEl>
                                          <p:spTgt spid="56"/>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46"/>
                                        </p:tgtEl>
                                        <p:attrNameLst>
                                          <p:attrName>style.visibility</p:attrName>
                                        </p:attrNameLst>
                                      </p:cBhvr>
                                      <p:to>
                                        <p:strVal val="visible"/>
                                      </p:to>
                                    </p:set>
                                    <p:animEffect transition="in" filter="fade">
                                      <p:cBhvr>
                                        <p:cTn id="88" dur="750"/>
                                        <p:tgtEl>
                                          <p:spTgt spid="46"/>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45"/>
                                        </p:tgtEl>
                                        <p:attrNameLst>
                                          <p:attrName>style.visibility</p:attrName>
                                        </p:attrNameLst>
                                      </p:cBhvr>
                                      <p:to>
                                        <p:strVal val="visible"/>
                                      </p:to>
                                    </p:set>
                                    <p:animEffect transition="in" filter="fade">
                                      <p:cBhvr>
                                        <p:cTn id="91" dur="750"/>
                                        <p:tgtEl>
                                          <p:spTgt spid="45"/>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43"/>
                                        </p:tgtEl>
                                        <p:attrNameLst>
                                          <p:attrName>style.visibility</p:attrName>
                                        </p:attrNameLst>
                                      </p:cBhvr>
                                      <p:to>
                                        <p:strVal val="visible"/>
                                      </p:to>
                                    </p:set>
                                    <p:animEffect transition="in" filter="fade">
                                      <p:cBhvr>
                                        <p:cTn id="94" dur="750"/>
                                        <p:tgtEl>
                                          <p:spTgt spid="43"/>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52"/>
                                        </p:tgtEl>
                                        <p:attrNameLst>
                                          <p:attrName>style.visibility</p:attrName>
                                        </p:attrNameLst>
                                      </p:cBhvr>
                                      <p:to>
                                        <p:strVal val="visible"/>
                                      </p:to>
                                    </p:set>
                                    <p:animEffect transition="in" filter="fade">
                                      <p:cBhvr>
                                        <p:cTn id="97" dur="750"/>
                                        <p:tgtEl>
                                          <p:spTgt spid="52"/>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54"/>
                                        </p:tgtEl>
                                        <p:attrNameLst>
                                          <p:attrName>style.visibility</p:attrName>
                                        </p:attrNameLst>
                                      </p:cBhvr>
                                      <p:to>
                                        <p:strVal val="visible"/>
                                      </p:to>
                                    </p:set>
                                    <p:animEffect transition="in" filter="fade">
                                      <p:cBhvr>
                                        <p:cTn id="100" dur="750"/>
                                        <p:tgtEl>
                                          <p:spTgt spid="54"/>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750"/>
                                        <p:tgtEl>
                                          <p:spTgt spid="60"/>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750"/>
                                        <p:tgtEl>
                                          <p:spTgt spid="39"/>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750"/>
                                        <p:tgtEl>
                                          <p:spTgt spid="27"/>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34"/>
                                        </p:tgtEl>
                                        <p:attrNameLst>
                                          <p:attrName>style.visibility</p:attrName>
                                        </p:attrNameLst>
                                      </p:cBhvr>
                                      <p:to>
                                        <p:strVal val="visible"/>
                                      </p:to>
                                    </p:set>
                                    <p:animEffect transition="in" filter="fade">
                                      <p:cBhvr>
                                        <p:cTn id="112" dur="750"/>
                                        <p:tgtEl>
                                          <p:spTgt spid="34"/>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750"/>
                                        <p:tgtEl>
                                          <p:spTgt spid="53"/>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750"/>
                                        <p:tgtEl>
                                          <p:spTgt spid="51"/>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750"/>
                                        <p:tgtEl>
                                          <p:spTgt spid="49"/>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44"/>
                                        </p:tgtEl>
                                        <p:attrNameLst>
                                          <p:attrName>style.visibility</p:attrName>
                                        </p:attrNameLst>
                                      </p:cBhvr>
                                      <p:to>
                                        <p:strVal val="visible"/>
                                      </p:to>
                                    </p:set>
                                    <p:animEffect transition="in" filter="fade">
                                      <p:cBhvr>
                                        <p:cTn id="127" dur="750"/>
                                        <p:tgtEl>
                                          <p:spTgt spid="44"/>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28"/>
                                        </p:tgtEl>
                                        <p:attrNameLst>
                                          <p:attrName>style.visibility</p:attrName>
                                        </p:attrNameLst>
                                      </p:cBhvr>
                                      <p:to>
                                        <p:strVal val="visible"/>
                                      </p:to>
                                    </p:set>
                                    <p:animEffect transition="in" filter="fade">
                                      <p:cBhvr>
                                        <p:cTn id="130" dur="750"/>
                                        <p:tgtEl>
                                          <p:spTgt spid="28"/>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2"/>
                                        </p:tgtEl>
                                        <p:attrNameLst>
                                          <p:attrName>style.visibility</p:attrName>
                                        </p:attrNameLst>
                                      </p:cBhvr>
                                      <p:to>
                                        <p:strVal val="visible"/>
                                      </p:to>
                                    </p:set>
                                    <p:animEffect transition="in" filter="fade">
                                      <p:cBhvr>
                                        <p:cTn id="133" dur="750"/>
                                        <p:tgtEl>
                                          <p:spTgt spid="62"/>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63"/>
                                        </p:tgtEl>
                                        <p:attrNameLst>
                                          <p:attrName>style.visibility</p:attrName>
                                        </p:attrNameLst>
                                      </p:cBhvr>
                                      <p:to>
                                        <p:strVal val="visible"/>
                                      </p:to>
                                    </p:set>
                                    <p:animEffect transition="in" filter="fade">
                                      <p:cBhvr>
                                        <p:cTn id="136" dur="75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1">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5" name="TextBox 4">
            <a:extLst>
              <a:ext uri="{FF2B5EF4-FFF2-40B4-BE49-F238E27FC236}">
                <a16:creationId xmlns:a16="http://schemas.microsoft.com/office/drawing/2014/main" id="{3AA0DCE6-E11D-4142-A91C-CD5FF4E9063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1765424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1906927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Closing logo slide 1">
    <p:bg>
      <p:bgPr>
        <a:solidFill>
          <a:schemeClr val="accent4"/>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3" name="Logo" descr="A picture containing flower, bird&#10;&#10;Description automatically generated">
            <a:extLst>
              <a:ext uri="{FF2B5EF4-FFF2-40B4-BE49-F238E27FC236}">
                <a16:creationId xmlns:a16="http://schemas.microsoft.com/office/drawing/2014/main" id="{E63A2A84-0D44-4AFF-BBB5-D147DD0AE1E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Tree>
    <p:custDataLst>
      <p:tags r:id="rId1"/>
    </p:custDataLst>
    <p:extLst>
      <p:ext uri="{BB962C8B-B14F-4D97-AF65-F5344CB8AC3E}">
        <p14:creationId xmlns:p14="http://schemas.microsoft.com/office/powerpoint/2010/main" val="6676894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descr="A picture containing food, flower, bird&#10;&#10;Description automatically generated">
            <a:extLst>
              <a:ext uri="{FF2B5EF4-FFF2-40B4-BE49-F238E27FC236}">
                <a16:creationId xmlns:a16="http://schemas.microsoft.com/office/drawing/2014/main" id="{E7336C67-E4E2-495C-A938-44DE608195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09497" y="361953"/>
            <a:ext cx="5979644" cy="956459"/>
          </a:xfrm>
          <a:prstGeom prst="rect">
            <a:avLst/>
          </a:prstGeom>
        </p:spPr>
      </p:pic>
    </p:spTree>
    <p:custDataLst>
      <p:tags r:id="rId1"/>
    </p:custDataLst>
    <p:extLst>
      <p:ext uri="{BB962C8B-B14F-4D97-AF65-F5344CB8AC3E}">
        <p14:creationId xmlns:p14="http://schemas.microsoft.com/office/powerpoint/2010/main" val="4011744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3"/>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3"/>
          </a:solidFill>
        </p:spPr>
        <p:txBody>
          <a:bodyPr wrap="square" lIns="0" tIns="0" rIns="274320" bIns="0" anchor="ctr" anchorCtr="0">
            <a:noAutofit/>
          </a:bodyPr>
          <a:lstStyle>
            <a:lvl1pPr algn="r">
              <a:buFont typeface="Arial" pitchFamily="34" charset="0"/>
              <a:buNone/>
              <a:defRPr sz="3529"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12788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1100591461"/>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388"/>
            <a:ext cx="9144000" cy="1846575"/>
          </a:xfrm>
          <a:prstGeom prst="rect">
            <a:avLst/>
          </a:prstGeo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53"/>
          </a:xfrm>
          <a:prstGeom prst="rect">
            <a:avLst/>
          </a:prstGeo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084F08C-6F01-6A4C-B294-3ECE791EB5DB}" type="datetimeFigureOut">
              <a:rPr lang="en-US" smtClean="0"/>
              <a:t>2/22/2022</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6E980BC9-D4EE-6645-92F8-1E303DC3E82D}" type="slidenum">
              <a:rPr lang="en-US" smtClean="0"/>
              <a:t>‹#›</a:t>
            </a:fld>
            <a:endParaRPr lang="en-US"/>
          </a:p>
        </p:txBody>
      </p:sp>
    </p:spTree>
    <p:extLst>
      <p:ext uri="{BB962C8B-B14F-4D97-AF65-F5344CB8AC3E}">
        <p14:creationId xmlns:p14="http://schemas.microsoft.com/office/powerpoint/2010/main" val="179839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0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 Light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descr="A picture containing food, flower, bird&#10;&#10;Description automatically generated">
            <a:extLst>
              <a:ext uri="{FF2B5EF4-FFF2-40B4-BE49-F238E27FC236}">
                <a16:creationId xmlns:a16="http://schemas.microsoft.com/office/drawing/2014/main" id="{54436D06-FB02-4B1C-BF3B-7BE7DED9860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4031" t="16502" r="11438" b="11441"/>
          <a:stretch/>
        </p:blipFill>
        <p:spPr>
          <a:xfrm>
            <a:off x="532319" y="373498"/>
            <a:ext cx="5979644" cy="956459"/>
          </a:xfrm>
          <a:prstGeom prst="rect">
            <a:avLst/>
          </a:prstGeom>
        </p:spPr>
      </p:pic>
      <p:sp>
        <p:nvSpPr>
          <p:cNvPr id="3" name="TextBox 2">
            <a:extLst>
              <a:ext uri="{FF2B5EF4-FFF2-40B4-BE49-F238E27FC236}">
                <a16:creationId xmlns:a16="http://schemas.microsoft.com/office/drawing/2014/main" id="{83B4E955-A0AC-4A99-8A52-AB000091612C}"/>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tx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93781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2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ta &amp; AI Title w/graphic 1">
    <p:bg>
      <p:bgRef idx="1001">
        <a:schemeClr val="bg1"/>
      </p:bgRef>
    </p:bg>
    <p:spTree>
      <p:nvGrpSpPr>
        <p:cNvPr id="1" name=""/>
        <p:cNvGrpSpPr/>
        <p:nvPr/>
      </p:nvGrpSpPr>
      <p:grpSpPr>
        <a:xfrm>
          <a:off x="0" y="0"/>
          <a:ext cx="0" cy="0"/>
          <a:chOff x="0" y="0"/>
          <a:chExt cx="0" cy="0"/>
        </a:xfrm>
      </p:grpSpPr>
      <p:pic>
        <p:nvPicPr>
          <p:cNvPr id="6" name="Picture 5" descr="A person with a sunset in the background&#10;&#10;Description automatically generated">
            <a:extLst>
              <a:ext uri="{FF2B5EF4-FFF2-40B4-BE49-F238E27FC236}">
                <a16:creationId xmlns:a16="http://schemas.microsoft.com/office/drawing/2014/main" id="{A63DE928-E7F6-44F4-A90B-9C75DF34D6E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 y="0"/>
            <a:ext cx="12190118" cy="6858000"/>
          </a:xfrm>
          <a:prstGeom prst="rect">
            <a:avLst/>
          </a:prstGeom>
        </p:spPr>
      </p:pic>
      <p:pic>
        <p:nvPicPr>
          <p:cNvPr id="8" name="Picture 7">
            <a:extLst>
              <a:ext uri="{FF2B5EF4-FFF2-40B4-BE49-F238E27FC236}">
                <a16:creationId xmlns:a16="http://schemas.microsoft.com/office/drawing/2014/main" id="{8D0567D6-DE41-40E6-A393-47B5B4ACDB8C}"/>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t="-597"/>
          <a:stretch/>
        </p:blipFill>
        <p:spPr>
          <a:xfrm>
            <a:off x="2211492" y="1"/>
            <a:ext cx="9396307" cy="6857999"/>
          </a:xfrm>
          <a:prstGeom prst="rect">
            <a:avLst/>
          </a:prstGeom>
        </p:spPr>
      </p:pic>
      <p:sp>
        <p:nvSpPr>
          <p:cNvPr id="12" name="Rectangle 11">
            <a:extLst>
              <a:ext uri="{FF2B5EF4-FFF2-40B4-BE49-F238E27FC236}">
                <a16:creationId xmlns:a16="http://schemas.microsoft.com/office/drawing/2014/main" id="{66BE72EB-D9BD-4FCA-953B-67BF9EF8B79F}"/>
              </a:ext>
            </a:extLst>
          </p:cNvPr>
          <p:cNvSpPr/>
          <p:nvPr userDrawn="1"/>
        </p:nvSpPr>
        <p:spPr bwMode="auto">
          <a:xfrm>
            <a:off x="0" y="-7784"/>
            <a:ext cx="5083630" cy="6857999"/>
          </a:xfrm>
          <a:prstGeom prst="rect">
            <a:avLst/>
          </a:prstGeom>
          <a:gradFill flip="none" rotWithShape="1">
            <a:gsLst>
              <a:gs pos="0">
                <a:schemeClr val="accent1">
                  <a:alpha val="6000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Logo" descr="A picture containing flower, bird&#10;&#10;Description automatically generated">
            <a:extLst>
              <a:ext uri="{FF2B5EF4-FFF2-40B4-BE49-F238E27FC236}">
                <a16:creationId xmlns:a16="http://schemas.microsoft.com/office/drawing/2014/main" id="{7DE68317-24AB-4C40-8816-E354A9D11EA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3" name="TextBox 2">
            <a:extLst>
              <a:ext uri="{FF2B5EF4-FFF2-40B4-BE49-F238E27FC236}">
                <a16:creationId xmlns:a16="http://schemas.microsoft.com/office/drawing/2014/main" id="{323FD291-903B-415B-8D9D-6AF972B5CA7B}"/>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463875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2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ta &amp; AI Title w/graphic 2">
    <p:bg>
      <p:bgPr>
        <a:solidFill>
          <a:schemeClr val="accent3"/>
        </a:solidFill>
        <a:effectLst/>
      </p:bgPr>
    </p:bg>
    <p:spTree>
      <p:nvGrpSpPr>
        <p:cNvPr id="1" name=""/>
        <p:cNvGrpSpPr/>
        <p:nvPr/>
      </p:nvGrpSpPr>
      <p:grpSpPr>
        <a:xfrm>
          <a:off x="0" y="0"/>
          <a:ext cx="0" cy="0"/>
          <a:chOff x="0" y="0"/>
          <a:chExt cx="0" cy="0"/>
        </a:xfrm>
      </p:grpSpPr>
      <p:pic>
        <p:nvPicPr>
          <p:cNvPr id="3" name="Picture 2" descr="A picture containing outdoor, object, sunset, flying&#10;&#10;Description automatically generated">
            <a:extLst>
              <a:ext uri="{FF2B5EF4-FFF2-40B4-BE49-F238E27FC236}">
                <a16:creationId xmlns:a16="http://schemas.microsoft.com/office/drawing/2014/main" id="{93592A57-278F-4946-AF45-2426208C6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2"/>
          </a:xfrm>
          <a:prstGeom prst="rect">
            <a:avLst/>
          </a:prstGeom>
        </p:spPr>
      </p:pic>
      <p:pic>
        <p:nvPicPr>
          <p:cNvPr id="6" name="Picture 5" descr="A close up of a logo&#10;&#10;Description automatically generated">
            <a:extLst>
              <a:ext uri="{FF2B5EF4-FFF2-40B4-BE49-F238E27FC236}">
                <a16:creationId xmlns:a16="http://schemas.microsoft.com/office/drawing/2014/main" id="{90950ECD-D0D1-4204-A3AD-F1BD646B38F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1785321"/>
            <a:ext cx="12192000" cy="5072679"/>
          </a:xfrm>
          <a:prstGeom prst="rect">
            <a:avLst/>
          </a:prstGeom>
        </p:spPr>
      </p:pic>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userDrawn="1">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userDrawn="1">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FE58DC77-EDF0-47C0-985D-ECE0E7332F4E}"/>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3258127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ta &amp; AI Title w/graphic 3">
    <p:bg>
      <p:bgPr>
        <a:solidFill>
          <a:schemeClr val="accent3"/>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439E6D0-ECCA-471D-8DB8-64F2EEC09CA6}"/>
              </a:ext>
            </a:extLst>
          </p:cNvPr>
          <p:cNvGrpSpPr/>
          <p:nvPr userDrawn="1"/>
        </p:nvGrpSpPr>
        <p:grpSpPr>
          <a:xfrm>
            <a:off x="0" y="0"/>
            <a:ext cx="12192000" cy="6858000"/>
            <a:chOff x="1944687" y="0"/>
            <a:chExt cx="10491788" cy="6994525"/>
          </a:xfrm>
        </p:grpSpPr>
        <p:pic>
          <p:nvPicPr>
            <p:cNvPr id="3" name="Picture 2" descr="A picture containing outdoor, mountain, dark, light&#10;&#10;Description automatically generated">
              <a:extLst>
                <a:ext uri="{FF2B5EF4-FFF2-40B4-BE49-F238E27FC236}">
                  <a16:creationId xmlns:a16="http://schemas.microsoft.com/office/drawing/2014/main" id="{7C9E277B-7D57-49C7-83C7-2FAE23C7DC9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pic>
          <p:nvPicPr>
            <p:cNvPr id="6" name="Picture 5" descr="A close up of a logo&#10;&#10;Description automatically generated">
              <a:extLst>
                <a:ext uri="{FF2B5EF4-FFF2-40B4-BE49-F238E27FC236}">
                  <a16:creationId xmlns:a16="http://schemas.microsoft.com/office/drawing/2014/main" id="{A49451F0-3981-46AB-8131-06501B411DC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944687" y="0"/>
              <a:ext cx="10491788" cy="6994525"/>
            </a:xfrm>
            <a:prstGeom prst="rect">
              <a:avLst/>
            </a:prstGeom>
          </p:spPr>
        </p:pic>
      </p:grpSp>
      <p:pic>
        <p:nvPicPr>
          <p:cNvPr id="13" name="Logo" descr="A picture containing flower, bird&#10;&#10;Description automatically generated">
            <a:extLst>
              <a:ext uri="{FF2B5EF4-FFF2-40B4-BE49-F238E27FC236}">
                <a16:creationId xmlns:a16="http://schemas.microsoft.com/office/drawing/2014/main" id="{DB2872FE-C623-46E4-928D-764D8016292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10" name="Title 1">
            <a:extLst>
              <a:ext uri="{FF2B5EF4-FFF2-40B4-BE49-F238E27FC236}">
                <a16:creationId xmlns:a16="http://schemas.microsoft.com/office/drawing/2014/main" id="{29D5797D-84AB-4039-BEA2-062A648A3FB0}"/>
              </a:ext>
            </a:extLst>
          </p:cNvPr>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11" name="Text Placeholder 4">
            <a:extLst>
              <a:ext uri="{FF2B5EF4-FFF2-40B4-BE49-F238E27FC236}">
                <a16:creationId xmlns:a16="http://schemas.microsoft.com/office/drawing/2014/main" id="{EA2149BE-EB4A-4CA7-BEFF-A93F934E9738}"/>
              </a:ext>
            </a:extLst>
          </p:cNvPr>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
        <p:nvSpPr>
          <p:cNvPr id="9" name="TextBox 8">
            <a:extLst>
              <a:ext uri="{FF2B5EF4-FFF2-40B4-BE49-F238E27FC236}">
                <a16:creationId xmlns:a16="http://schemas.microsoft.com/office/drawing/2014/main" id="{5C5CD299-99CB-4732-8F8B-48BE8A760340}"/>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2792654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1">
          <p15:clr>
            <a:srgbClr val="5ACBF0"/>
          </p15:clr>
        </p15:guide>
        <p15:guide id="3" pos="6132">
          <p15:clr>
            <a:srgbClr val="5ACBF0"/>
          </p15:clr>
        </p15:guide>
        <p15:guide id="4" orient="horz" pos="2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ata &amp; AI Title w/graphic 4">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E175A5-76B8-4B69-9228-23F50FC2142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pic>
        <p:nvPicPr>
          <p:cNvPr id="8" name="Picture 7" descr="A picture containing sitting, light, computer, person&#10;&#10;Description automatically generated">
            <a:extLst>
              <a:ext uri="{FF2B5EF4-FFF2-40B4-BE49-F238E27FC236}">
                <a16:creationId xmlns:a16="http://schemas.microsoft.com/office/drawing/2014/main" id="{C73C7DE9-E3FC-4952-865E-54F01CD1B09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7259"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12" name="Logo" descr="A picture containing flower, bird&#10;&#10;Description automatically generated">
            <a:extLst>
              <a:ext uri="{FF2B5EF4-FFF2-40B4-BE49-F238E27FC236}">
                <a16:creationId xmlns:a16="http://schemas.microsoft.com/office/drawing/2014/main" id="{A9055B24-DEA4-4858-B05B-3918139C316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08641" y="140940"/>
            <a:ext cx="7066081" cy="1325907"/>
          </a:xfrm>
          <a:prstGeom prst="rect">
            <a:avLst/>
          </a:prstGeom>
        </p:spPr>
      </p:pic>
      <p:sp>
        <p:nvSpPr>
          <p:cNvPr id="2" name="TextBox 1">
            <a:extLst>
              <a:ext uri="{FF2B5EF4-FFF2-40B4-BE49-F238E27FC236}">
                <a16:creationId xmlns:a16="http://schemas.microsoft.com/office/drawing/2014/main" id="{80123AA6-D139-4B4C-B903-0E74E7752807}"/>
              </a:ext>
            </a:extLst>
          </p:cNvPr>
          <p:cNvSpPr txBox="1"/>
          <p:nvPr userDrawn="1"/>
        </p:nvSpPr>
        <p:spPr>
          <a:xfrm>
            <a:off x="129277" y="6501616"/>
            <a:ext cx="2834640" cy="215444"/>
          </a:xfrm>
          <a:prstGeom prst="rect">
            <a:avLst/>
          </a:prstGeom>
          <a:noFill/>
        </p:spPr>
        <p:txBody>
          <a:bodyPr wrap="square">
            <a:spAutoFit/>
          </a:bodyPr>
          <a:lstStyle/>
          <a:p>
            <a:pPr algn="l"/>
            <a:r>
              <a:rPr lang="en-US" sz="800">
                <a:solidFill>
                  <a:schemeClr val="bg1"/>
                </a:solidFill>
                <a:latin typeface="Segoe UI" panose="020B0502040204020203" pitchFamily="34" charset="0"/>
                <a:cs typeface="Segoe UI" panose="020B0502040204020203" pitchFamily="34" charset="0"/>
              </a:rPr>
              <a:t>MICROSOFT CONFIDENTIAL – FOR INTERNAL USE ONLY</a:t>
            </a:r>
          </a:p>
        </p:txBody>
      </p:sp>
    </p:spTree>
    <p:custDataLst>
      <p:tags r:id="rId1"/>
    </p:custDataLst>
    <p:extLst>
      <p:ext uri="{BB962C8B-B14F-4D97-AF65-F5344CB8AC3E}">
        <p14:creationId xmlns:p14="http://schemas.microsoft.com/office/powerpoint/2010/main" val="572804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51"/>
    </p:custDataLst>
    <p:extLst>
      <p:ext uri="{BB962C8B-B14F-4D97-AF65-F5344CB8AC3E}">
        <p14:creationId xmlns:p14="http://schemas.microsoft.com/office/powerpoint/2010/main" val="1043487376"/>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 id="2147483746" r:id="rId22"/>
    <p:sldLayoutId id="2147483747" r:id="rId23"/>
    <p:sldLayoutId id="2147483748" r:id="rId24"/>
    <p:sldLayoutId id="2147483749" r:id="rId25"/>
    <p:sldLayoutId id="2147483750" r:id="rId26"/>
    <p:sldLayoutId id="2147483751" r:id="rId27"/>
    <p:sldLayoutId id="2147483752" r:id="rId28"/>
    <p:sldLayoutId id="2147483753" r:id="rId29"/>
    <p:sldLayoutId id="2147483754" r:id="rId30"/>
    <p:sldLayoutId id="2147483755" r:id="rId31"/>
    <p:sldLayoutId id="2147483756" r:id="rId32"/>
    <p:sldLayoutId id="2147483757" r:id="rId33"/>
    <p:sldLayoutId id="2147483758" r:id="rId34"/>
    <p:sldLayoutId id="2147483759" r:id="rId35"/>
    <p:sldLayoutId id="2147483760" r:id="rId36"/>
    <p:sldLayoutId id="2147483761" r:id="rId37"/>
    <p:sldLayoutId id="2147483762" r:id="rId38"/>
    <p:sldLayoutId id="2147483763" r:id="rId39"/>
    <p:sldLayoutId id="2147483764" r:id="rId40"/>
    <p:sldLayoutId id="2147483765" r:id="rId41"/>
    <p:sldLayoutId id="2147483766" r:id="rId42"/>
    <p:sldLayoutId id="2147483767" r:id="rId43"/>
    <p:sldLayoutId id="2147483768" r:id="rId44"/>
    <p:sldLayoutId id="2147483769" r:id="rId45"/>
    <p:sldLayoutId id="2147483770" r:id="rId46"/>
    <p:sldLayoutId id="2147483771" r:id="rId47"/>
    <p:sldLayoutId id="2147483772" r:id="rId48"/>
    <p:sldLayoutId id="2147483773" r:id="rId49"/>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472">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365">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48.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6.xml"/><Relationship Id="rId1" Type="http://schemas.openxmlformats.org/officeDocument/2006/relationships/tags" Target="../tags/tag5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6.xml"/><Relationship Id="rId1" Type="http://schemas.openxmlformats.org/officeDocument/2006/relationships/tags" Target="../tags/tag55.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docs.microsoft.com/en-us/sql/samples/adventureworks-install-configure?view=sql-server-ver15&amp;tabs=ssms" TargetMode="External"/><Relationship Id="rId1" Type="http://schemas.openxmlformats.org/officeDocument/2006/relationships/slideLayout" Target="../slideLayouts/slideLayout16.xml"/><Relationship Id="rId6" Type="http://schemas.openxmlformats.org/officeDocument/2006/relationships/hyperlink" Target="https://docs.microsoft.com/en-us/sql/relational-databases/backup-restore/restore-a-database-backup-using-ssms?view=sql-server-ver15" TargetMode="External"/><Relationship Id="rId5" Type="http://schemas.openxmlformats.org/officeDocument/2006/relationships/hyperlink" Target="https://docs.microsoft.com/en-us/sql/ssms/download-sql-server-management-studio-ssms?view=sql-server-ver15" TargetMode="External"/><Relationship Id="rId4" Type="http://schemas.openxmlformats.org/officeDocument/2006/relationships/hyperlink" Target="https://www.microsoft.com/en-us/sql-server/sql-server-201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16.xml"/><Relationship Id="rId5" Type="http://schemas.openxmlformats.org/officeDocument/2006/relationships/image" Target="../media/image27.png"/><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0.xml"/><Relationship Id="rId1" Type="http://schemas.openxmlformats.org/officeDocument/2006/relationships/tags" Target="../tags/tag5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6.xml"/><Relationship Id="rId1" Type="http://schemas.openxmlformats.org/officeDocument/2006/relationships/tags" Target="../tags/tag49.xml"/><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50.xml"/><Relationship Id="rId5" Type="http://schemas.openxmlformats.org/officeDocument/2006/relationships/image" Target="../media/image19.jpeg"/><Relationship Id="rId4" Type="http://schemas.openxmlformats.org/officeDocument/2006/relationships/hyperlink" Target="https://github.com/microsoft/AzureSynapseScriptsAndAccelerators/tree/main/Migration/SQLServer"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51.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azure/storage/common/storage-use-azcopy-v10"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tags" Target="../tags/tag5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6.xml"/><Relationship Id="rId1" Type="http://schemas.openxmlformats.org/officeDocument/2006/relationships/tags" Target="../tags/tag53.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7C6D9B-EB3C-4DA9-8958-9DE3F88AC7A5}"/>
              </a:ext>
            </a:extLst>
          </p:cNvPr>
          <p:cNvSpPr>
            <a:spLocks noGrp="1"/>
          </p:cNvSpPr>
          <p:nvPr>
            <p:ph type="title"/>
          </p:nvPr>
        </p:nvSpPr>
        <p:spPr>
          <a:xfrm>
            <a:off x="551543" y="2024833"/>
            <a:ext cx="6288873" cy="1508105"/>
          </a:xfrm>
        </p:spPr>
        <p:txBody>
          <a:bodyPr/>
          <a:lstStyle/>
          <a:p>
            <a:r>
              <a:rPr lang="en-US" sz="3500" dirty="0">
                <a:cs typeface="Segoe UI"/>
              </a:rPr>
              <a:t>SQL Server to Azure Synapse Migration Accelerators</a:t>
            </a:r>
            <a:br>
              <a:rPr lang="en-US" sz="3500" dirty="0">
                <a:cs typeface="Segoe UI"/>
              </a:rPr>
            </a:br>
            <a:r>
              <a:rPr lang="en-US" sz="2800" dirty="0">
                <a:cs typeface="Segoe UI"/>
              </a:rPr>
              <a:t>(Migration Process, Modules, Scripts)</a:t>
            </a:r>
            <a:endParaRPr lang="en-US" sz="2800" dirty="0"/>
          </a:p>
        </p:txBody>
      </p:sp>
      <p:sp>
        <p:nvSpPr>
          <p:cNvPr id="3" name="TextBox 2">
            <a:extLst>
              <a:ext uri="{FF2B5EF4-FFF2-40B4-BE49-F238E27FC236}">
                <a16:creationId xmlns:a16="http://schemas.microsoft.com/office/drawing/2014/main" id="{249D4197-4B54-46B7-AD27-2E9AC2EA01A1}"/>
              </a:ext>
            </a:extLst>
          </p:cNvPr>
          <p:cNvSpPr txBox="1"/>
          <p:nvPr/>
        </p:nvSpPr>
        <p:spPr>
          <a:xfrm>
            <a:off x="9234436" y="363624"/>
            <a:ext cx="2528764" cy="684803"/>
          </a:xfrm>
          <a:prstGeom prst="rect">
            <a:avLst/>
          </a:prstGeom>
          <a:noFill/>
        </p:spPr>
        <p:txBody>
          <a:bodyPr wrap="square" lIns="91440" tIns="45720" rIns="91440" bIns="45720" rtlCol="0" anchor="t">
            <a:spAutoFit/>
          </a:bodyPr>
          <a:lstStyle/>
          <a:p>
            <a:pPr algn="ctr" defTabSz="457200"/>
            <a:r>
              <a:rPr lang="en-US" sz="2800" b="1">
                <a:solidFill>
                  <a:schemeClr val="bg1"/>
                </a:solidFill>
                <a:latin typeface="+mj-lt"/>
              </a:rPr>
              <a:t>AAAP</a:t>
            </a:r>
          </a:p>
          <a:p>
            <a:pPr algn="ctr" defTabSz="457200"/>
            <a:r>
              <a:rPr lang="en-US" sz="1050">
                <a:solidFill>
                  <a:schemeClr val="bg1"/>
                </a:solidFill>
                <a:latin typeface="+mj-lt"/>
              </a:rPr>
              <a:t>Analytics &amp; AI  Accelerate Program</a:t>
            </a:r>
            <a:endParaRPr lang="en-US" sz="1050">
              <a:solidFill>
                <a:schemeClr val="bg1"/>
              </a:solidFill>
              <a:latin typeface="+mj-lt"/>
              <a:cs typeface="Segoe UI Semibold"/>
            </a:endParaRPr>
          </a:p>
        </p:txBody>
      </p:sp>
      <p:sp>
        <p:nvSpPr>
          <p:cNvPr id="5" name="Title 3">
            <a:extLst>
              <a:ext uri="{FF2B5EF4-FFF2-40B4-BE49-F238E27FC236}">
                <a16:creationId xmlns:a16="http://schemas.microsoft.com/office/drawing/2014/main" id="{1412D866-8A26-4309-86BD-8F650C06B065}"/>
              </a:ext>
            </a:extLst>
          </p:cNvPr>
          <p:cNvSpPr txBox="1">
            <a:spLocks/>
          </p:cNvSpPr>
          <p:nvPr/>
        </p:nvSpPr>
        <p:spPr>
          <a:xfrm>
            <a:off x="551543" y="4249592"/>
            <a:ext cx="3519714" cy="861774"/>
          </a:xfrm>
          <a:prstGeom prst="rect">
            <a:avLst/>
          </a:prstGeom>
          <a:noFill/>
        </p:spPr>
        <p:txBody>
          <a:bodyPr vert="horz" wrap="square" lIns="0" tIns="0" rIns="0" bIns="0" rtlCol="0" anchor="b" anchorCtr="0">
            <a:spAutoFit/>
          </a:bodyPr>
          <a:lstStyle>
            <a:lvl1pPr algn="l" defTabSz="932563" rtl="0" eaLnBrk="1" latinLnBrk="0" hangingPunct="1">
              <a:lnSpc>
                <a:spcPct val="100000"/>
              </a:lnSpc>
              <a:spcBef>
                <a:spcPct val="0"/>
              </a:spcBef>
              <a:buNone/>
              <a:defRPr lang="en-US" sz="3529" b="0" kern="1200" cap="none" spc="-50" baseline="0">
                <a:ln w="3175">
                  <a:noFill/>
                </a:ln>
                <a:solidFill>
                  <a:schemeClr val="accent3"/>
                </a:solidFill>
                <a:effectLst/>
                <a:latin typeface="+mj-lt"/>
                <a:ea typeface="+mn-ea"/>
                <a:cs typeface="Segoe UI" panose="020B0502040204020203" pitchFamily="34" charset="0"/>
              </a:defRPr>
            </a:lvl1pPr>
          </a:lstStyle>
          <a:p>
            <a:r>
              <a:rPr lang="en-US" sz="2800" dirty="0" err="1">
                <a:cs typeface="Segoe UI"/>
              </a:rPr>
              <a:t>Gaiye</a:t>
            </a:r>
            <a:r>
              <a:rPr lang="en-US" sz="2800" dirty="0">
                <a:cs typeface="Segoe UI"/>
              </a:rPr>
              <a:t> “Gail” Zhou</a:t>
            </a:r>
          </a:p>
          <a:p>
            <a:r>
              <a:rPr lang="en-US" sz="2800" dirty="0">
                <a:cs typeface="Segoe UI"/>
              </a:rPr>
              <a:t>February 2022</a:t>
            </a:r>
            <a:endParaRPr lang="en-US" sz="2800" dirty="0"/>
          </a:p>
        </p:txBody>
      </p:sp>
    </p:spTree>
    <p:custDataLst>
      <p:tags r:id="rId1"/>
    </p:custDataLst>
    <p:extLst>
      <p:ext uri="{BB962C8B-B14F-4D97-AF65-F5344CB8AC3E}">
        <p14:creationId xmlns:p14="http://schemas.microsoft.com/office/powerpoint/2010/main" val="93052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to Use for </a:t>
            </a:r>
            <a:r>
              <a:rPr lang="en-US" dirty="0" err="1"/>
              <a:t>Polybase</a:t>
            </a:r>
            <a:r>
              <a:rPr lang="en-US" dirty="0"/>
              <a:t> Export</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405898" y="1231271"/>
            <a:ext cx="11018520" cy="4610686"/>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There are four modules that contain PowerShell Scripts and T-SQL Scripts designed to accomplish key task(s) if you will use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method. </a:t>
            </a:r>
          </a:p>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 modules are summarized as below:</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1_TranslateTableDDLs</a:t>
            </a:r>
            <a:r>
              <a:rPr lang="en-US" sz="1200" dirty="0">
                <a:effectLst/>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in specified file folder (configurable). </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1A_ExtractCodeDDLs:</a:t>
            </a:r>
            <a:r>
              <a:rPr lang="en-US" sz="1200" b="0" i="0" dirty="0">
                <a:solidFill>
                  <a:srgbClr val="24292F"/>
                </a:solidFill>
                <a:effectLst/>
              </a:rPr>
              <a:t> Script out SQL Objects (Views, Functions, Stored Procedures, and Triggers) and write each object into a separate .</a:t>
            </a:r>
            <a:r>
              <a:rPr lang="en-US" sz="1200" b="0" i="0" dirty="0" err="1">
                <a:solidFill>
                  <a:srgbClr val="24292F"/>
                </a:solidFill>
                <a:effectLst/>
              </a:rPr>
              <a:t>sql</a:t>
            </a:r>
            <a:r>
              <a:rPr lang="en-US" sz="1200" b="0" i="0" dirty="0">
                <a:solidFill>
                  <a:srgbClr val="24292F"/>
                </a:solidFill>
                <a:effectLst/>
              </a:rPr>
              <a:t> file.</a:t>
            </a:r>
            <a:endParaRPr lang="en-US" sz="1200" b="1"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1B_MapDatabasesAndScheams: </a:t>
            </a:r>
            <a:r>
              <a:rPr lang="en-US" sz="1200" b="0" i="0" dirty="0">
                <a:solidFill>
                  <a:srgbClr val="24292F"/>
                </a:solidFill>
                <a:effectLst/>
              </a:rPr>
              <a:t>Map SQL Server Database &amp; Schema into Synapse Database and Schema. In addition, unsupported data types in the code are mostly discovered and counted.</a:t>
            </a:r>
            <a:endParaRPr lang="en-US" sz="1200"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2A_GeneratePolybaseExportScripts</a:t>
            </a:r>
            <a:r>
              <a:rPr lang="en-US" sz="1200" dirty="0">
                <a:effectLst/>
                <a:ea typeface="SimSun" panose="02010600030101010101" pitchFamily="2" charset="-122"/>
                <a:cs typeface="Times New Roman" panose="02020603050405020304" pitchFamily="18" charset="0"/>
              </a:rPr>
              <a:t>: Generate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T-SQL Script for each table.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set up examples are provided in subfolder “Utilities” inside this module. </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4_GenerateCopyIntoScripts</a:t>
            </a:r>
            <a:r>
              <a:rPr lang="en-US" sz="1200" dirty="0">
                <a:effectLst/>
                <a:ea typeface="SimSun" panose="02010600030101010101" pitchFamily="2" charset="-122"/>
                <a:cs typeface="Times New Roman" panose="02020603050405020304" pitchFamily="18" charset="0"/>
              </a:rPr>
              <a:t>: Generate “</a:t>
            </a:r>
            <a:r>
              <a:rPr lang="en-US" sz="1200" dirty="0">
                <a:solidFill>
                  <a:srgbClr val="00B0F0"/>
                </a:solidFill>
                <a:effectLst/>
                <a:ea typeface="SimSun" panose="02010600030101010101" pitchFamily="2" charset="-122"/>
                <a:cs typeface="Times New Roman" panose="02020603050405020304" pitchFamily="18" charset="0"/>
              </a:rPr>
              <a:t>COPY Into</a:t>
            </a:r>
            <a:r>
              <a:rPr lang="en-US" sz="1200" dirty="0">
                <a:effectLst/>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5_RunSqlFilesInFolder</a:t>
            </a:r>
            <a:r>
              <a:rPr lang="en-US" sz="1200" dirty="0">
                <a:effectLst/>
                <a:ea typeface="SimSun" panose="02010600030101010101" pitchFamily="2" charset="-122"/>
                <a:cs typeface="Times New Roman" panose="02020603050405020304" pitchFamily="18" charset="0"/>
              </a:rPr>
              <a:t>: Run all T-SQL Scripts defined in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a:t>
            </a:r>
            <a:r>
              <a:rPr lang="en-US" sz="1200" dirty="0">
                <a:ea typeface="SimSun" panose="02010600030101010101" pitchFamily="2" charset="-122"/>
                <a:cs typeface="Times New Roman" panose="02020603050405020304" pitchFamily="18" charset="0"/>
              </a:rPr>
              <a:t> </a:t>
            </a:r>
            <a:r>
              <a:rPr lang="en-US" sz="1200" dirty="0">
                <a:effectLst/>
                <a:ea typeface="SimSun" panose="02010600030101010101" pitchFamily="2" charset="-122"/>
                <a:cs typeface="Times New Roman" panose="02020603050405020304" pitchFamily="18" charset="0"/>
              </a:rPr>
              <a:t>(against Azure Synapse or SQL Server).</a:t>
            </a:r>
          </a:p>
          <a:p>
            <a:pPr marL="228600" marR="0">
              <a:lnSpc>
                <a:spcPct val="115000"/>
              </a:lnSpc>
              <a:spcBef>
                <a:spcPts val="600"/>
              </a:spcBef>
              <a:spcAft>
                <a:spcPts val="600"/>
              </a:spcAft>
            </a:pPr>
            <a:r>
              <a:rPr lang="en-US" sz="1200" dirty="0">
                <a:solidFill>
                  <a:srgbClr val="0000FF"/>
                </a:solidFill>
                <a:ea typeface="SimSun" panose="02010600030101010101" pitchFamily="2" charset="-122"/>
                <a:cs typeface="Times New Roman" panose="02020603050405020304" pitchFamily="18" charset="0"/>
              </a:rPr>
              <a:t>Note: </a:t>
            </a:r>
            <a:r>
              <a:rPr lang="en-US" sz="1200" b="1" dirty="0">
                <a:solidFill>
                  <a:srgbClr val="0000FF"/>
                </a:solidFill>
                <a:effectLst/>
                <a:ea typeface="SimSun" panose="02010600030101010101" pitchFamily="2" charset="-122"/>
                <a:cs typeface="Times New Roman" panose="02020603050405020304" pitchFamily="18" charset="0"/>
              </a:rPr>
              <a:t>5_RunSqlFilesInFolder is reused three times in the process: </a:t>
            </a:r>
            <a:r>
              <a:rPr lang="en-US" sz="1200" dirty="0">
                <a:solidFill>
                  <a:srgbClr val="0000FF"/>
                </a:solidFill>
                <a:effectLst/>
                <a:ea typeface="SimSun" panose="02010600030101010101" pitchFamily="2" charset="-122"/>
                <a:cs typeface="Times New Roman" panose="02020603050405020304" pitchFamily="18" charset="0"/>
              </a:rPr>
              <a:t>(1) Run T-SQL Scripts generated from 1_TranslateMetadata, (2) Run T-SQL Scripts generated from 2A_GeneratePolybaseExportScripts, and (3) Run T-SQL Scripts generated from 4_GenerateCopyIntoScripts. You can use module 5_RunSqlFileInFolder to execute code manually translated, mapped by module 1B or translated by Azure Synapse Pathway. </a:t>
            </a:r>
          </a:p>
        </p:txBody>
      </p:sp>
    </p:spTree>
    <p:custDataLst>
      <p:tags r:id="rId1"/>
    </p:custDataLst>
    <p:extLst>
      <p:ext uri="{BB962C8B-B14F-4D97-AF65-F5344CB8AC3E}">
        <p14:creationId xmlns:p14="http://schemas.microsoft.com/office/powerpoint/2010/main" val="117917535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11" name="Title 1">
            <a:extLst>
              <a:ext uri="{FF2B5EF4-FFF2-40B4-BE49-F238E27FC236}">
                <a16:creationId xmlns:a16="http://schemas.microsoft.com/office/drawing/2014/main" id="{B90EA908-5706-4571-8938-3A3C051958EE}"/>
              </a:ext>
            </a:extLst>
          </p:cNvPr>
          <p:cNvSpPr>
            <a:spLocks noGrp="1"/>
          </p:cNvSpPr>
          <p:nvPr>
            <p:ph type="title"/>
          </p:nvPr>
        </p:nvSpPr>
        <p:spPr>
          <a:xfrm>
            <a:off x="586740" y="339505"/>
            <a:ext cx="11018520" cy="466253"/>
          </a:xfrm>
        </p:spPr>
        <p:txBody>
          <a:bodyPr>
            <a:noAutofit/>
          </a:bodyPr>
          <a:lstStyle/>
          <a:p>
            <a:r>
              <a:rPr lang="en-US" sz="1600" dirty="0"/>
              <a:t>SQL Server to Synapse Migration Tasks Carried out by PowerShell Scripts (Modules) – </a:t>
            </a:r>
            <a:r>
              <a:rPr lang="en-US" sz="1600" dirty="0" err="1"/>
              <a:t>Polybase</a:t>
            </a:r>
            <a:r>
              <a:rPr lang="en-US" sz="1600" dirty="0"/>
              <a:t> Export – SQL Servers 2016+ </a:t>
            </a:r>
            <a:endParaRPr lang="en-US" sz="1600" dirty="0">
              <a:cs typeface="Segoe UI"/>
            </a:endParaRPr>
          </a:p>
        </p:txBody>
      </p:sp>
      <p:pic>
        <p:nvPicPr>
          <p:cNvPr id="3" name="Picture 2" descr="Diagram&#10;&#10;Description automatically generated">
            <a:extLst>
              <a:ext uri="{FF2B5EF4-FFF2-40B4-BE49-F238E27FC236}">
                <a16:creationId xmlns:a16="http://schemas.microsoft.com/office/drawing/2014/main" id="{6CF1007E-057A-459C-BBE1-A3350F889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9305" y="805758"/>
            <a:ext cx="6419461" cy="5646437"/>
          </a:xfrm>
          <a:prstGeom prst="rect">
            <a:avLst/>
          </a:prstGeom>
        </p:spPr>
      </p:pic>
    </p:spTree>
    <p:custDataLst>
      <p:tags r:id="rId1"/>
    </p:custDataLst>
    <p:extLst>
      <p:ext uri="{BB962C8B-B14F-4D97-AF65-F5344CB8AC3E}">
        <p14:creationId xmlns:p14="http://schemas.microsoft.com/office/powerpoint/2010/main" val="29589300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BC715-DCA8-4F92-88F5-42C67A6CE0A1}"/>
              </a:ext>
            </a:extLst>
          </p:cNvPr>
          <p:cNvSpPr>
            <a:spLocks noGrp="1"/>
          </p:cNvSpPr>
          <p:nvPr>
            <p:ph type="title"/>
          </p:nvPr>
        </p:nvSpPr>
        <p:spPr>
          <a:xfrm>
            <a:off x="588263" y="457200"/>
            <a:ext cx="11018520" cy="492443"/>
          </a:xfrm>
        </p:spPr>
        <p:txBody>
          <a:bodyPr/>
          <a:lstStyle/>
          <a:p>
            <a:r>
              <a:rPr lang="en-US" sz="3200" dirty="0"/>
              <a:t>To Test the Scripts with an actual SQL Server &amp; Azure Synapse </a:t>
            </a:r>
          </a:p>
        </p:txBody>
      </p:sp>
      <p:sp>
        <p:nvSpPr>
          <p:cNvPr id="5" name="TextBox 4">
            <a:extLst>
              <a:ext uri="{FF2B5EF4-FFF2-40B4-BE49-F238E27FC236}">
                <a16:creationId xmlns:a16="http://schemas.microsoft.com/office/drawing/2014/main" id="{A82C56EE-3158-4E83-8812-AE4404AD1654}"/>
              </a:ext>
            </a:extLst>
          </p:cNvPr>
          <p:cNvSpPr txBox="1"/>
          <p:nvPr/>
        </p:nvSpPr>
        <p:spPr>
          <a:xfrm>
            <a:off x="709817" y="2074391"/>
            <a:ext cx="6594754" cy="276999"/>
          </a:xfrm>
          <a:prstGeom prst="rect">
            <a:avLst/>
          </a:prstGeom>
          <a:noFill/>
        </p:spPr>
        <p:txBody>
          <a:bodyPr wrap="none" lIns="0" tIns="0" rIns="0" bIns="0" rtlCol="0">
            <a:spAutoFit/>
          </a:bodyPr>
          <a:lstStyle/>
          <a:p>
            <a:pPr algn="l"/>
            <a:r>
              <a:rPr lang="en-US" dirty="0" err="1">
                <a:hlinkClick r:id="rId2"/>
              </a:rPr>
              <a:t>AdventureWorks</a:t>
            </a:r>
            <a:r>
              <a:rPr lang="en-US" dirty="0">
                <a:hlinkClick r:id="rId2"/>
              </a:rPr>
              <a:t> sample databases - SQL Server | Microsoft Docs</a:t>
            </a:r>
            <a:endParaRPr lang="en-US" dirty="0">
              <a:gradFill>
                <a:gsLst>
                  <a:gs pos="2917">
                    <a:schemeClr val="tx1"/>
                  </a:gs>
                  <a:gs pos="30000">
                    <a:schemeClr val="tx1"/>
                  </a:gs>
                </a:gsLst>
                <a:lin ang="5400000" scaled="0"/>
              </a:gradFill>
            </a:endParaRPr>
          </a:p>
        </p:txBody>
      </p:sp>
      <p:pic>
        <p:nvPicPr>
          <p:cNvPr id="9" name="Picture 8">
            <a:extLst>
              <a:ext uri="{FF2B5EF4-FFF2-40B4-BE49-F238E27FC236}">
                <a16:creationId xmlns:a16="http://schemas.microsoft.com/office/drawing/2014/main" id="{7A92B08C-58F9-4397-84A1-F3E72A784D7F}"/>
              </a:ext>
            </a:extLst>
          </p:cNvPr>
          <p:cNvPicPr>
            <a:picLocks noChangeAspect="1"/>
          </p:cNvPicPr>
          <p:nvPr/>
        </p:nvPicPr>
        <p:blipFill>
          <a:blip r:embed="rId3"/>
          <a:stretch>
            <a:fillRect/>
          </a:stretch>
        </p:blipFill>
        <p:spPr>
          <a:xfrm>
            <a:off x="618417" y="2638743"/>
            <a:ext cx="4589656" cy="3171926"/>
          </a:xfrm>
          <a:prstGeom prst="rect">
            <a:avLst/>
          </a:prstGeom>
        </p:spPr>
      </p:pic>
      <p:sp>
        <p:nvSpPr>
          <p:cNvPr id="10" name="TextBox 9">
            <a:extLst>
              <a:ext uri="{FF2B5EF4-FFF2-40B4-BE49-F238E27FC236}">
                <a16:creationId xmlns:a16="http://schemas.microsoft.com/office/drawing/2014/main" id="{0AF8B928-ED9B-4847-BF75-92ADB25559CD}"/>
              </a:ext>
            </a:extLst>
          </p:cNvPr>
          <p:cNvSpPr txBox="1"/>
          <p:nvPr/>
        </p:nvSpPr>
        <p:spPr>
          <a:xfrm flipH="1">
            <a:off x="709817" y="1126112"/>
            <a:ext cx="9502492" cy="646331"/>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(1) Set up your Azure Synapse Workspace with Azure SQL Pool Created</a:t>
            </a:r>
          </a:p>
          <a:p>
            <a:pPr marL="342900" indent="-342900" algn="l">
              <a:buAutoNum type="arabicParenBoth"/>
            </a:pPr>
            <a:endParaRPr lang="en-US" sz="1400" dirty="0">
              <a:gradFill>
                <a:gsLst>
                  <a:gs pos="2917">
                    <a:schemeClr val="tx1"/>
                  </a:gs>
                  <a:gs pos="30000">
                    <a:schemeClr val="tx1"/>
                  </a:gs>
                </a:gsLst>
                <a:lin ang="5400000" scaled="0"/>
              </a:gradFill>
            </a:endParaRPr>
          </a:p>
          <a:p>
            <a:pPr algn="l"/>
            <a:r>
              <a:rPr lang="en-US" sz="1400" dirty="0">
                <a:gradFill>
                  <a:gsLst>
                    <a:gs pos="2917">
                      <a:schemeClr val="tx1"/>
                    </a:gs>
                    <a:gs pos="30000">
                      <a:schemeClr val="tx1"/>
                    </a:gs>
                  </a:gsLst>
                  <a:lin ang="5400000" scaled="0"/>
                </a:gradFill>
              </a:rPr>
              <a:t>(2) Download </a:t>
            </a:r>
            <a:r>
              <a:rPr lang="en-US" sz="1400" b="1" dirty="0">
                <a:gradFill>
                  <a:gsLst>
                    <a:gs pos="2917">
                      <a:schemeClr val="tx1"/>
                    </a:gs>
                    <a:gs pos="30000">
                      <a:schemeClr val="tx1"/>
                    </a:gs>
                  </a:gsLst>
                  <a:lin ang="5400000" scaled="0"/>
                </a:gradFill>
              </a:rPr>
              <a:t>AdventureWorksDW2017.bak </a:t>
            </a:r>
            <a:r>
              <a:rPr lang="en-US" sz="1400" dirty="0">
                <a:gradFill>
                  <a:gsLst>
                    <a:gs pos="2917">
                      <a:schemeClr val="tx1"/>
                    </a:gs>
                    <a:gs pos="30000">
                      <a:schemeClr val="tx1"/>
                    </a:gs>
                  </a:gsLst>
                  <a:lin ang="5400000" scaled="0"/>
                </a:gradFill>
              </a:rPr>
              <a:t>from the link below</a:t>
            </a:r>
            <a:r>
              <a:rPr lang="en-US" sz="1400" b="1" dirty="0">
                <a:gradFill>
                  <a:gsLst>
                    <a:gs pos="2917">
                      <a:schemeClr val="tx1"/>
                    </a:gs>
                    <a:gs pos="30000">
                      <a:schemeClr val="tx1"/>
                    </a:gs>
                  </a:gsLst>
                  <a:lin ang="5400000" scaled="0"/>
                </a:gradFill>
              </a:rPr>
              <a:t> </a:t>
            </a:r>
            <a:r>
              <a:rPr lang="en-US" sz="1400" dirty="0">
                <a:gradFill>
                  <a:gsLst>
                    <a:gs pos="2917">
                      <a:schemeClr val="tx1"/>
                    </a:gs>
                    <a:gs pos="30000">
                      <a:schemeClr val="tx1"/>
                    </a:gs>
                  </a:gsLst>
                  <a:lin ang="5400000" scaled="0"/>
                </a:gradFill>
              </a:rPr>
              <a:t>and restore it to your SQL Server.  </a:t>
            </a:r>
          </a:p>
        </p:txBody>
      </p:sp>
      <p:sp>
        <p:nvSpPr>
          <p:cNvPr id="12" name="TextBox 11">
            <a:extLst>
              <a:ext uri="{FF2B5EF4-FFF2-40B4-BE49-F238E27FC236}">
                <a16:creationId xmlns:a16="http://schemas.microsoft.com/office/drawing/2014/main" id="{7D3F84B7-DD91-4E2B-9C86-4AC9CEDD4447}"/>
              </a:ext>
            </a:extLst>
          </p:cNvPr>
          <p:cNvSpPr txBox="1"/>
          <p:nvPr/>
        </p:nvSpPr>
        <p:spPr>
          <a:xfrm flipH="1">
            <a:off x="5652395" y="2780898"/>
            <a:ext cx="4288313"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How to Restore SQL Server Database to .</a:t>
            </a:r>
            <a:r>
              <a:rPr lang="en-US" sz="1400" dirty="0" err="1">
                <a:gradFill>
                  <a:gsLst>
                    <a:gs pos="2917">
                      <a:schemeClr val="tx1"/>
                    </a:gs>
                    <a:gs pos="30000">
                      <a:schemeClr val="tx1"/>
                    </a:gs>
                  </a:gsLst>
                  <a:lin ang="5400000" scaled="0"/>
                </a:gradFill>
              </a:rPr>
              <a:t>bak</a:t>
            </a:r>
            <a:r>
              <a:rPr lang="en-US" sz="1400" dirty="0">
                <a:gradFill>
                  <a:gsLst>
                    <a:gs pos="2917">
                      <a:schemeClr val="tx1"/>
                    </a:gs>
                    <a:gs pos="30000">
                      <a:schemeClr val="tx1"/>
                    </a:gs>
                  </a:gsLst>
                  <a:lin ang="5400000" scaled="0"/>
                </a:gradFill>
              </a:rPr>
              <a:t> file </a:t>
            </a:r>
          </a:p>
        </p:txBody>
      </p:sp>
      <p:sp>
        <p:nvSpPr>
          <p:cNvPr id="14" name="TextBox 13">
            <a:extLst>
              <a:ext uri="{FF2B5EF4-FFF2-40B4-BE49-F238E27FC236}">
                <a16:creationId xmlns:a16="http://schemas.microsoft.com/office/drawing/2014/main" id="{8580764B-F6F5-4AA9-AEEA-20C99C4F58CA}"/>
              </a:ext>
            </a:extLst>
          </p:cNvPr>
          <p:cNvSpPr txBox="1"/>
          <p:nvPr/>
        </p:nvSpPr>
        <p:spPr>
          <a:xfrm flipH="1">
            <a:off x="5701066" y="4090185"/>
            <a:ext cx="6005064"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SQL Server 2017 if you do not have a SQL Server already </a:t>
            </a:r>
          </a:p>
        </p:txBody>
      </p:sp>
      <p:sp>
        <p:nvSpPr>
          <p:cNvPr id="16" name="TextBox 15">
            <a:extLst>
              <a:ext uri="{FF2B5EF4-FFF2-40B4-BE49-F238E27FC236}">
                <a16:creationId xmlns:a16="http://schemas.microsoft.com/office/drawing/2014/main" id="{CEE43432-53E6-4738-BD25-1E16E2F29301}"/>
              </a:ext>
            </a:extLst>
          </p:cNvPr>
          <p:cNvSpPr txBox="1"/>
          <p:nvPr/>
        </p:nvSpPr>
        <p:spPr>
          <a:xfrm>
            <a:off x="5625226" y="4492611"/>
            <a:ext cx="4478448" cy="261610"/>
          </a:xfrm>
          <a:prstGeom prst="rect">
            <a:avLst/>
          </a:prstGeom>
          <a:noFill/>
        </p:spPr>
        <p:txBody>
          <a:bodyPr wrap="square">
            <a:spAutoFit/>
          </a:bodyPr>
          <a:lstStyle/>
          <a:p>
            <a:r>
              <a:rPr lang="en-US" sz="1100" dirty="0">
                <a:hlinkClick r:id="rId4"/>
              </a:rPr>
              <a:t>https://www.microsoft.com/en-us/sql-server/sql-server-2017</a:t>
            </a:r>
            <a:endParaRPr lang="en-US" sz="1100" dirty="0"/>
          </a:p>
        </p:txBody>
      </p:sp>
      <p:sp>
        <p:nvSpPr>
          <p:cNvPr id="18" name="TextBox 17">
            <a:extLst>
              <a:ext uri="{FF2B5EF4-FFF2-40B4-BE49-F238E27FC236}">
                <a16:creationId xmlns:a16="http://schemas.microsoft.com/office/drawing/2014/main" id="{D955D325-727C-4DC5-BC1E-9F02300E2F05}"/>
              </a:ext>
            </a:extLst>
          </p:cNvPr>
          <p:cNvSpPr txBox="1"/>
          <p:nvPr/>
        </p:nvSpPr>
        <p:spPr>
          <a:xfrm flipH="1">
            <a:off x="5733873" y="5200042"/>
            <a:ext cx="4681057"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Download SSMS if you don’t have it already</a:t>
            </a:r>
          </a:p>
        </p:txBody>
      </p:sp>
      <p:sp>
        <p:nvSpPr>
          <p:cNvPr id="20" name="TextBox 19">
            <a:extLst>
              <a:ext uri="{FF2B5EF4-FFF2-40B4-BE49-F238E27FC236}">
                <a16:creationId xmlns:a16="http://schemas.microsoft.com/office/drawing/2014/main" id="{8527EA09-F174-415F-9755-36AF9EC860A5}"/>
              </a:ext>
            </a:extLst>
          </p:cNvPr>
          <p:cNvSpPr txBox="1"/>
          <p:nvPr/>
        </p:nvSpPr>
        <p:spPr>
          <a:xfrm>
            <a:off x="5671092" y="5546692"/>
            <a:ext cx="6315696" cy="246221"/>
          </a:xfrm>
          <a:prstGeom prst="rect">
            <a:avLst/>
          </a:prstGeom>
          <a:noFill/>
        </p:spPr>
        <p:txBody>
          <a:bodyPr wrap="square">
            <a:spAutoFit/>
          </a:bodyPr>
          <a:lstStyle/>
          <a:p>
            <a:r>
              <a:rPr lang="en-US" sz="1000" dirty="0">
                <a:hlinkClick r:id="rId5"/>
              </a:rPr>
              <a:t>Download SQL Server Management Studio (SSMS) - SQL Server Management Studio (SSMS) | Microsoft Docs</a:t>
            </a:r>
            <a:endParaRPr lang="en-US" sz="1000" dirty="0"/>
          </a:p>
        </p:txBody>
      </p:sp>
      <p:sp>
        <p:nvSpPr>
          <p:cNvPr id="22" name="TextBox 21">
            <a:extLst>
              <a:ext uri="{FF2B5EF4-FFF2-40B4-BE49-F238E27FC236}">
                <a16:creationId xmlns:a16="http://schemas.microsoft.com/office/drawing/2014/main" id="{37285639-B7A5-472B-97EF-8914537AC806}"/>
              </a:ext>
            </a:extLst>
          </p:cNvPr>
          <p:cNvSpPr txBox="1"/>
          <p:nvPr/>
        </p:nvSpPr>
        <p:spPr>
          <a:xfrm>
            <a:off x="5592563" y="3136884"/>
            <a:ext cx="6177178" cy="261610"/>
          </a:xfrm>
          <a:prstGeom prst="rect">
            <a:avLst/>
          </a:prstGeom>
          <a:noFill/>
        </p:spPr>
        <p:txBody>
          <a:bodyPr wrap="square">
            <a:spAutoFit/>
          </a:bodyPr>
          <a:lstStyle/>
          <a:p>
            <a:r>
              <a:rPr lang="en-US" sz="1100" dirty="0">
                <a:hlinkClick r:id="rId6"/>
              </a:rPr>
              <a:t>Restore a Database Backup Using SSMS - SQL Server | Microsoft Docs</a:t>
            </a:r>
            <a:endParaRPr lang="en-US" sz="1100" dirty="0"/>
          </a:p>
        </p:txBody>
      </p:sp>
    </p:spTree>
    <p:extLst>
      <p:ext uri="{BB962C8B-B14F-4D97-AF65-F5344CB8AC3E}">
        <p14:creationId xmlns:p14="http://schemas.microsoft.com/office/powerpoint/2010/main" val="15758278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0F2A6-DC75-4DE9-BCB1-C83272F15803}"/>
              </a:ext>
            </a:extLst>
          </p:cNvPr>
          <p:cNvSpPr txBox="1">
            <a:spLocks/>
          </p:cNvSpPr>
          <p:nvPr/>
        </p:nvSpPr>
        <p:spPr>
          <a:xfrm>
            <a:off x="1256695" y="1555180"/>
            <a:ext cx="10250259" cy="2923877"/>
          </a:xfrm>
          <a:prstGeom prst="rect">
            <a:avLst/>
          </a:prstGeom>
        </p:spPr>
        <p:txBody>
          <a:bodyPr/>
          <a:lst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solidFill>
                  <a:srgbClr val="F3FAFF"/>
                </a:solidFill>
              </a:rPr>
              <a:t>5-Step Migration Process with BCP Export</a:t>
            </a:r>
            <a:br>
              <a:rPr lang="en-US" sz="3600" dirty="0">
                <a:solidFill>
                  <a:srgbClr val="F3FAFF"/>
                </a:solidFill>
              </a:rPr>
            </a:br>
            <a:br>
              <a:rPr lang="en-US" sz="3600" dirty="0">
                <a:solidFill>
                  <a:srgbClr val="F3FAFF"/>
                </a:solidFill>
              </a:rPr>
            </a:br>
            <a:r>
              <a:rPr lang="en-US" sz="2800" dirty="0">
                <a:solidFill>
                  <a:srgbClr val="F3FAFF"/>
                </a:solidFill>
              </a:rPr>
              <a:t>- You can use this method for all versions of SQL Servers</a:t>
            </a:r>
            <a:br>
              <a:rPr lang="en-US" sz="2800" dirty="0">
                <a:solidFill>
                  <a:srgbClr val="F3FAFF"/>
                </a:solidFill>
              </a:rPr>
            </a:br>
            <a:br>
              <a:rPr lang="en-US" sz="1800" dirty="0">
                <a:solidFill>
                  <a:srgbClr val="F3FAFF"/>
                </a:solidFill>
              </a:rPr>
            </a:br>
            <a:r>
              <a:rPr lang="en-US" sz="1800" dirty="0">
                <a:solidFill>
                  <a:srgbClr val="F3FAFF"/>
                </a:solidFill>
              </a:rPr>
              <a:t>If you have SQL Server 2016 or later, you have additional option to export SQL server data directly into Azure Storage. See details later in this presentation. </a:t>
            </a:r>
            <a:br>
              <a:rPr lang="en-US" sz="1800" dirty="0">
                <a:solidFill>
                  <a:srgbClr val="F3FAFF"/>
                </a:solidFill>
              </a:rPr>
            </a:br>
            <a:br>
              <a:rPr lang="en-US" sz="1800" dirty="0">
                <a:solidFill>
                  <a:srgbClr val="F3FAFF"/>
                </a:solidFill>
              </a:rPr>
            </a:br>
            <a:r>
              <a:rPr lang="en-US" sz="1800" dirty="0">
                <a:solidFill>
                  <a:srgbClr val="F3FAFF"/>
                </a:solidFill>
              </a:rPr>
              <a:t>(</a:t>
            </a:r>
            <a:r>
              <a:rPr lang="en-US" sz="1800" dirty="0" err="1">
                <a:solidFill>
                  <a:srgbClr val="F3FAFF"/>
                </a:solidFill>
              </a:rPr>
              <a:t>Polybase</a:t>
            </a:r>
            <a:r>
              <a:rPr lang="en-US" sz="1800" dirty="0">
                <a:solidFill>
                  <a:srgbClr val="F3FAFF"/>
                </a:solidFill>
              </a:rPr>
              <a:t> is available only for SQL Server 2016 or later)</a:t>
            </a:r>
          </a:p>
        </p:txBody>
      </p:sp>
    </p:spTree>
    <p:extLst>
      <p:ext uri="{BB962C8B-B14F-4D97-AF65-F5344CB8AC3E}">
        <p14:creationId xmlns:p14="http://schemas.microsoft.com/office/powerpoint/2010/main" val="28838332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p:txBody>
          <a:bodyPr/>
          <a:lstStyle/>
          <a:p>
            <a:r>
              <a:rPr lang="en-US" dirty="0"/>
              <a:t>  Export SQL Server Tables into Local .csv or .parquet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2840215011"/>
              </p:ext>
            </p:extLst>
          </p:nvPr>
        </p:nvGraphicFramePr>
        <p:xfrm>
          <a:off x="858910" y="1184682"/>
          <a:ext cx="10340222" cy="5526592"/>
        </p:xfrm>
        <a:graphic>
          <a:graphicData uri="http://schemas.openxmlformats.org/drawingml/2006/table">
            <a:tbl>
              <a:tblPr firstRow="1" bandRow="1">
                <a:tableStyleId>{5C22544A-7EE6-4342-B048-85BDC9FD1C3A}</a:tableStyleId>
              </a:tblPr>
              <a:tblGrid>
                <a:gridCol w="1771154">
                  <a:extLst>
                    <a:ext uri="{9D8B030D-6E8A-4147-A177-3AD203B41FA5}">
                      <a16:colId xmlns:a16="http://schemas.microsoft.com/office/drawing/2014/main" val="1177648477"/>
                    </a:ext>
                  </a:extLst>
                </a:gridCol>
                <a:gridCol w="4730298">
                  <a:extLst>
                    <a:ext uri="{9D8B030D-6E8A-4147-A177-3AD203B41FA5}">
                      <a16:colId xmlns:a16="http://schemas.microsoft.com/office/drawing/2014/main" val="955178688"/>
                    </a:ext>
                  </a:extLst>
                </a:gridCol>
                <a:gridCol w="3838770">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a:t>BCP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1 – Task 3 </a:t>
                      </a:r>
                    </a:p>
                  </a:txBody>
                  <a:tcPr/>
                </a:tc>
                <a:tc>
                  <a:txBody>
                    <a:bodyPr/>
                    <a:lstStyle/>
                    <a:p>
                      <a:r>
                        <a:rPr lang="en-US" sz="1400" b="1" dirty="0"/>
                        <a:t>Map Databases and Schemas </a:t>
                      </a:r>
                      <a:r>
                        <a:rPr lang="en-US" sz="1400" dirty="0"/>
                        <a:t>(Module 1A_ExtractCodeDDLs, and Module 1B_MapDatabasesAndSchemas) </a:t>
                      </a:r>
                    </a:p>
                  </a:txBody>
                  <a:tcPr/>
                </a:tc>
                <a:tc>
                  <a:txBody>
                    <a:bodyPr/>
                    <a:lstStyle/>
                    <a:p>
                      <a:r>
                        <a:rPr lang="en-US" sz="1400" dirty="0"/>
                        <a:t>Code (Views, Stored Procedures, Functions) have the desired Azure Synapse DB name and Schema Name</a:t>
                      </a:r>
                    </a:p>
                  </a:txBody>
                  <a:tcPr/>
                </a:tc>
                <a:extLst>
                  <a:ext uri="{0D108BD9-81ED-4DB2-BD59-A6C34878D82A}">
                    <a16:rowId xmlns:a16="http://schemas.microsoft.com/office/drawing/2014/main" val="4252754384"/>
                  </a:ext>
                </a:extLst>
              </a:tr>
              <a:tr h="370840">
                <a:tc>
                  <a:txBody>
                    <a:bodyPr/>
                    <a:lstStyle/>
                    <a:p>
                      <a:r>
                        <a:rPr lang="en-US" sz="1400" dirty="0"/>
                        <a:t>1 – Task 4 </a:t>
                      </a:r>
                    </a:p>
                  </a:txBody>
                  <a:tcPr/>
                </a:tc>
                <a:tc>
                  <a:txBody>
                    <a:bodyPr/>
                    <a:lstStyle/>
                    <a:p>
                      <a:r>
                        <a:rPr lang="en-US" sz="1400" b="1" dirty="0"/>
                        <a:t>Perform Additional Code Translation </a:t>
                      </a:r>
                      <a:r>
                        <a:rPr lang="en-US" sz="1200" dirty="0"/>
                        <a:t>(</a:t>
                      </a:r>
                      <a:r>
                        <a:rPr lang="en-US" sz="1400" dirty="0"/>
                        <a:t>Manually or using Azure Synapse Pathway) and then Execute Code using (Module 5_RunSqlFilesInfolder)</a:t>
                      </a:r>
                    </a:p>
                  </a:txBody>
                  <a:tcPr/>
                </a:tc>
                <a:tc>
                  <a:txBody>
                    <a:bodyPr/>
                    <a:lstStyle/>
                    <a:p>
                      <a:r>
                        <a:rPr lang="en-US" sz="1400" dirty="0"/>
                        <a:t>Code is migrated into Azure Synapse </a:t>
                      </a:r>
                    </a:p>
                  </a:txBody>
                  <a:tcPr/>
                </a:tc>
                <a:extLst>
                  <a:ext uri="{0D108BD9-81ED-4DB2-BD59-A6C34878D82A}">
                    <a16:rowId xmlns:a16="http://schemas.microsoft.com/office/drawing/2014/main" val="1605743260"/>
                  </a:ext>
                </a:extLst>
              </a:tr>
              <a:tr h="493850">
                <a:tc>
                  <a:txBody>
                    <a:bodyPr/>
                    <a:lstStyle/>
                    <a:p>
                      <a:r>
                        <a:rPr lang="en-US" sz="1400" dirty="0"/>
                        <a:t>2 – Export to .csv</a:t>
                      </a:r>
                    </a:p>
                    <a:p>
                      <a:r>
                        <a:rPr lang="en-US" sz="1400" dirty="0"/>
                        <a:t>2B – Export to .parquet</a:t>
                      </a:r>
                    </a:p>
                  </a:txBody>
                  <a:tcPr/>
                </a:tc>
                <a:tc>
                  <a:txBody>
                    <a:bodyPr/>
                    <a:lstStyle/>
                    <a:p>
                      <a:r>
                        <a:rPr lang="en-US" sz="1400" b="1" dirty="0"/>
                        <a:t>Export SQL Server Table data into .csv files </a:t>
                      </a:r>
                    </a:p>
                    <a:p>
                      <a:r>
                        <a:rPr lang="en-US" sz="1400" dirty="0"/>
                        <a:t>(Module 2_ExportSourceDataWithBCP)</a:t>
                      </a:r>
                    </a:p>
                    <a:p>
                      <a:r>
                        <a:rPr lang="en-US" sz="1400" b="1" dirty="0"/>
                        <a:t>Export SQL Server Table data into .parquet files </a:t>
                      </a:r>
                    </a:p>
                    <a:p>
                      <a:r>
                        <a:rPr lang="en-US" sz="1400" dirty="0"/>
                        <a:t>(Module 2B_ExportSourceDataToParquet)</a:t>
                      </a:r>
                    </a:p>
                  </a:txBody>
                  <a:tcPr/>
                </a:tc>
                <a:tc>
                  <a:txBody>
                    <a:bodyPr/>
                    <a:lstStyle/>
                    <a:p>
                      <a:r>
                        <a:rPr lang="en-US" sz="1400" dirty="0"/>
                        <a:t>Data is exported to local files (.csv or .parquet)</a:t>
                      </a:r>
                    </a:p>
                  </a:txBody>
                  <a:tcPr/>
                </a:tc>
                <a:extLst>
                  <a:ext uri="{0D108BD9-81ED-4DB2-BD59-A6C34878D82A}">
                    <a16:rowId xmlns:a16="http://schemas.microsoft.com/office/drawing/2014/main" val="1141898369"/>
                  </a:ext>
                </a:extLst>
              </a:tr>
              <a:tr h="370840">
                <a:tc>
                  <a:txBody>
                    <a:bodyPr/>
                    <a:lstStyle/>
                    <a:p>
                      <a:r>
                        <a:rPr lang="en-US" sz="1400" dirty="0"/>
                        <a:t>3 – Upload </a:t>
                      </a:r>
                    </a:p>
                  </a:txBody>
                  <a:tcPr/>
                </a:tc>
                <a:tc>
                  <a:txBody>
                    <a:bodyPr/>
                    <a:lstStyle/>
                    <a:p>
                      <a:r>
                        <a:rPr lang="en-US" sz="1400" b="1" dirty="0"/>
                        <a:t>Upload exported Data into Azure Storage </a:t>
                      </a:r>
                      <a:r>
                        <a:rPr lang="en-US" sz="1400" dirty="0"/>
                        <a:t>(3_LoadDataIntoAzureStorage)</a:t>
                      </a:r>
                    </a:p>
                  </a:txBody>
                  <a:tcPr/>
                </a:tc>
                <a:tc>
                  <a:txBody>
                    <a:bodyPr/>
                    <a:lstStyle/>
                    <a:p>
                      <a:r>
                        <a:rPr lang="en-US" sz="1400" dirty="0"/>
                        <a:t>Data loaded to Azure Storage</a:t>
                      </a:r>
                    </a:p>
                  </a:txBody>
                  <a:tcPr/>
                </a:tc>
                <a:extLst>
                  <a:ext uri="{0D108BD9-81ED-4DB2-BD59-A6C34878D82A}">
                    <a16:rowId xmlns:a16="http://schemas.microsoft.com/office/drawing/2014/main" val="3434228406"/>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3817335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A9AB879-EC58-499F-BC76-3300B8BE72B4}"/>
              </a:ext>
            </a:extLst>
          </p:cNvPr>
          <p:cNvPicPr>
            <a:picLocks noChangeAspect="1"/>
          </p:cNvPicPr>
          <p:nvPr/>
        </p:nvPicPr>
        <p:blipFill>
          <a:blip r:embed="rId2"/>
          <a:stretch>
            <a:fillRect/>
          </a:stretch>
        </p:blipFill>
        <p:spPr>
          <a:xfrm>
            <a:off x="3258745" y="4880831"/>
            <a:ext cx="5564826" cy="1890190"/>
          </a:xfrm>
          <a:prstGeom prst="rect">
            <a:avLst/>
          </a:prstGeom>
        </p:spPr>
      </p:pic>
      <p:sp>
        <p:nvSpPr>
          <p:cNvPr id="18" name="TextBox 17">
            <a:extLst>
              <a:ext uri="{FF2B5EF4-FFF2-40B4-BE49-F238E27FC236}">
                <a16:creationId xmlns:a16="http://schemas.microsoft.com/office/drawing/2014/main" id="{A423FFFC-0FD0-441A-9EB4-3210DE86B9FA}"/>
              </a:ext>
            </a:extLst>
          </p:cNvPr>
          <p:cNvSpPr txBox="1"/>
          <p:nvPr/>
        </p:nvSpPr>
        <p:spPr>
          <a:xfrm>
            <a:off x="1629725" y="1081917"/>
            <a:ext cx="1357919" cy="800219"/>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a:p>
            <a:endParaRPr lang="en-US" sz="1400" b="1"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5" y="4054746"/>
            <a:ext cx="945524"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 or 2B</a:t>
            </a:r>
            <a:endParaRPr lang="en-US" sz="1400" b="1" i="0" u="none" strike="noStrike" baseline="0" dirty="0">
              <a:solidFill>
                <a:srgbClr val="000099"/>
              </a:solidFill>
              <a:latin typeface="Calibri" panose="020F0502020204030204" pitchFamily="34" charset="0"/>
            </a:endParaRPr>
          </a:p>
        </p:txBody>
      </p:sp>
      <p:sp>
        <p:nvSpPr>
          <p:cNvPr id="24" name="TextBox 23">
            <a:extLst>
              <a:ext uri="{FF2B5EF4-FFF2-40B4-BE49-F238E27FC236}">
                <a16:creationId xmlns:a16="http://schemas.microsoft.com/office/drawing/2014/main" id="{97F29DBE-D63A-4522-9A6F-14215F390BEA}"/>
              </a:ext>
            </a:extLst>
          </p:cNvPr>
          <p:cNvSpPr txBox="1"/>
          <p:nvPr/>
        </p:nvSpPr>
        <p:spPr>
          <a:xfrm>
            <a:off x="1629726" y="4914514"/>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3</a:t>
            </a:r>
          </a:p>
        </p:txBody>
      </p:sp>
      <p:pic>
        <p:nvPicPr>
          <p:cNvPr id="7" name="Picture 6" descr="Diagram&#10;&#10;Description automatically generated">
            <a:extLst>
              <a:ext uri="{FF2B5EF4-FFF2-40B4-BE49-F238E27FC236}">
                <a16:creationId xmlns:a16="http://schemas.microsoft.com/office/drawing/2014/main" id="{839A323F-19B6-44C1-BD48-730443CE10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28" y="625082"/>
            <a:ext cx="5455143" cy="1591316"/>
          </a:xfrm>
          <a:prstGeom prst="rect">
            <a:avLst/>
          </a:prstGeom>
        </p:spPr>
      </p:pic>
      <p:sp>
        <p:nvSpPr>
          <p:cNvPr id="2" name="TextBox 1">
            <a:extLst>
              <a:ext uri="{FF2B5EF4-FFF2-40B4-BE49-F238E27FC236}">
                <a16:creationId xmlns:a16="http://schemas.microsoft.com/office/drawing/2014/main" id="{CA694B8C-BC2F-451C-9C56-54BF7EA4808F}"/>
              </a:ext>
            </a:extLst>
          </p:cNvPr>
          <p:cNvSpPr txBox="1"/>
          <p:nvPr/>
        </p:nvSpPr>
        <p:spPr>
          <a:xfrm>
            <a:off x="1629725" y="2571360"/>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1AB</a:t>
            </a:r>
          </a:p>
        </p:txBody>
      </p:sp>
      <p:pic>
        <p:nvPicPr>
          <p:cNvPr id="6" name="Picture 5" descr="Graphical user interface, diagram, application&#10;&#10;Description automatically generated">
            <a:extLst>
              <a:ext uri="{FF2B5EF4-FFF2-40B4-BE49-F238E27FC236}">
                <a16:creationId xmlns:a16="http://schemas.microsoft.com/office/drawing/2014/main" id="{241D4FAD-7018-448D-9B8C-38B06A2A5A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3965" y="3542559"/>
            <a:ext cx="4448272" cy="1199898"/>
          </a:xfrm>
          <a:prstGeom prst="rect">
            <a:avLst/>
          </a:prstGeom>
        </p:spPr>
      </p:pic>
      <p:pic>
        <p:nvPicPr>
          <p:cNvPr id="3" name="Picture 2">
            <a:extLst>
              <a:ext uri="{FF2B5EF4-FFF2-40B4-BE49-F238E27FC236}">
                <a16:creationId xmlns:a16="http://schemas.microsoft.com/office/drawing/2014/main" id="{C047844C-7117-4B36-BF96-E9712BD40755}"/>
              </a:ext>
            </a:extLst>
          </p:cNvPr>
          <p:cNvPicPr>
            <a:picLocks noChangeAspect="1"/>
          </p:cNvPicPr>
          <p:nvPr/>
        </p:nvPicPr>
        <p:blipFill>
          <a:blip r:embed="rId5"/>
          <a:stretch>
            <a:fillRect/>
          </a:stretch>
        </p:blipFill>
        <p:spPr>
          <a:xfrm>
            <a:off x="2885009" y="1977169"/>
            <a:ext cx="6734854" cy="1529029"/>
          </a:xfrm>
          <a:prstGeom prst="rect">
            <a:avLst/>
          </a:prstGeom>
        </p:spPr>
      </p:pic>
    </p:spTree>
    <p:extLst>
      <p:ext uri="{BB962C8B-B14F-4D97-AF65-F5344CB8AC3E}">
        <p14:creationId xmlns:p14="http://schemas.microsoft.com/office/powerpoint/2010/main" val="13193616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117837" cy="1944984"/>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4264003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D1A082-C31A-4817-B02E-A23FD585D77E}"/>
              </a:ext>
            </a:extLst>
          </p:cNvPr>
          <p:cNvSpPr txBox="1"/>
          <p:nvPr/>
        </p:nvSpPr>
        <p:spPr>
          <a:xfrm>
            <a:off x="1550643" y="1853088"/>
            <a:ext cx="8641533" cy="2062103"/>
          </a:xfrm>
          <a:prstGeom prst="rect">
            <a:avLst/>
          </a:prstGeom>
          <a:noFill/>
        </p:spPr>
        <p:txBody>
          <a:bodyPr wrap="square">
            <a:spAutoFit/>
          </a:bodyPr>
          <a:lstStyle/>
          <a:p>
            <a:r>
              <a:rPr lang="en-US" sz="3200" dirty="0">
                <a:solidFill>
                  <a:srgbClr val="F3FAFF"/>
                </a:solidFill>
              </a:rPr>
              <a:t>5-Step Migration Process with </a:t>
            </a:r>
            <a:r>
              <a:rPr lang="en-US" sz="3200" dirty="0" err="1">
                <a:solidFill>
                  <a:srgbClr val="F3FAFF"/>
                </a:solidFill>
              </a:rPr>
              <a:t>Polybase</a:t>
            </a:r>
            <a:r>
              <a:rPr lang="en-US" sz="3200" dirty="0">
                <a:solidFill>
                  <a:srgbClr val="F3FAFF"/>
                </a:solidFill>
              </a:rPr>
              <a:t> Export</a:t>
            </a:r>
            <a:br>
              <a:rPr lang="en-US" sz="3200" dirty="0">
                <a:solidFill>
                  <a:srgbClr val="F3FAFF"/>
                </a:solidFill>
              </a:rPr>
            </a:br>
            <a:br>
              <a:rPr lang="en-US" sz="3200" dirty="0">
                <a:solidFill>
                  <a:srgbClr val="F3FAFF"/>
                </a:solidFill>
              </a:rPr>
            </a:br>
            <a:r>
              <a:rPr lang="en-US" sz="3200" dirty="0">
                <a:solidFill>
                  <a:srgbClr val="F3FAFF"/>
                </a:solidFill>
              </a:rPr>
              <a:t> (</a:t>
            </a:r>
            <a:r>
              <a:rPr lang="en-US" sz="3200" dirty="0" err="1">
                <a:solidFill>
                  <a:srgbClr val="F3FAFF"/>
                </a:solidFill>
              </a:rPr>
              <a:t>Polybase</a:t>
            </a:r>
            <a:r>
              <a:rPr lang="en-US" sz="3200" dirty="0">
                <a:solidFill>
                  <a:srgbClr val="F3FAFF"/>
                </a:solidFill>
              </a:rPr>
              <a:t> is available only for SQL Server 2016 or later) </a:t>
            </a:r>
          </a:p>
        </p:txBody>
      </p:sp>
    </p:spTree>
    <p:extLst>
      <p:ext uri="{BB962C8B-B14F-4D97-AF65-F5344CB8AC3E}">
        <p14:creationId xmlns:p14="http://schemas.microsoft.com/office/powerpoint/2010/main" val="21641110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8263" y="457200"/>
            <a:ext cx="10791943" cy="553998"/>
          </a:xfrm>
        </p:spPr>
        <p:txBody>
          <a:bodyPr/>
          <a:lstStyle/>
          <a:p>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3211843143"/>
              </p:ext>
            </p:extLst>
          </p:nvPr>
        </p:nvGraphicFramePr>
        <p:xfrm>
          <a:off x="588263" y="1329540"/>
          <a:ext cx="9154217" cy="5313232"/>
        </p:xfrm>
        <a:graphic>
          <a:graphicData uri="http://schemas.openxmlformats.org/drawingml/2006/table">
            <a:tbl>
              <a:tblPr firstRow="1" bandRow="1">
                <a:tableStyleId>{5C22544A-7EE6-4342-B048-85BDC9FD1C3A}</a:tableStyleId>
              </a:tblPr>
              <a:tblGrid>
                <a:gridCol w="1526011">
                  <a:extLst>
                    <a:ext uri="{9D8B030D-6E8A-4147-A177-3AD203B41FA5}">
                      <a16:colId xmlns:a16="http://schemas.microsoft.com/office/drawing/2014/main" val="1177648477"/>
                    </a:ext>
                  </a:extLst>
                </a:gridCol>
                <a:gridCol w="4320757">
                  <a:extLst>
                    <a:ext uri="{9D8B030D-6E8A-4147-A177-3AD203B41FA5}">
                      <a16:colId xmlns:a16="http://schemas.microsoft.com/office/drawing/2014/main" val="3579033742"/>
                    </a:ext>
                  </a:extLst>
                </a:gridCol>
                <a:gridCol w="3307449">
                  <a:extLst>
                    <a:ext uri="{9D8B030D-6E8A-4147-A177-3AD203B41FA5}">
                      <a16:colId xmlns:a16="http://schemas.microsoft.com/office/drawing/2014/main" val="3226464245"/>
                    </a:ext>
                  </a:extLst>
                </a:gridCol>
              </a:tblGrid>
              <a:tr h="527872">
                <a:tc>
                  <a:txBody>
                    <a:bodyPr/>
                    <a:lstStyle/>
                    <a:p>
                      <a:r>
                        <a:rPr lang="en-US" sz="1400" dirty="0"/>
                        <a:t># Step</a:t>
                      </a:r>
                    </a:p>
                  </a:txBody>
                  <a:tcPr/>
                </a:tc>
                <a:tc>
                  <a:txBody>
                    <a:bodyPr/>
                    <a:lstStyle/>
                    <a:p>
                      <a:r>
                        <a:rPr lang="en-US" sz="1400" dirty="0" err="1"/>
                        <a:t>Polybase</a:t>
                      </a:r>
                      <a:r>
                        <a:rPr lang="en-US" sz="1400" dirty="0"/>
                        <a:t> Export</a:t>
                      </a:r>
                    </a:p>
                  </a:txBody>
                  <a:tcPr/>
                </a:tc>
                <a:tc>
                  <a:txBody>
                    <a:bodyPr/>
                    <a:lstStyle/>
                    <a:p>
                      <a:r>
                        <a:rPr lang="en-US" sz="1400" dirty="0"/>
                        <a:t>Results </a:t>
                      </a:r>
                    </a:p>
                  </a:txBody>
                  <a:tcPr/>
                </a:tc>
                <a:extLst>
                  <a:ext uri="{0D108BD9-81ED-4DB2-BD59-A6C34878D82A}">
                    <a16:rowId xmlns:a16="http://schemas.microsoft.com/office/drawing/2014/main" val="1719872795"/>
                  </a:ext>
                </a:extLst>
              </a:tr>
              <a:tr h="370840">
                <a:tc>
                  <a:txBody>
                    <a:bodyPr/>
                    <a:lstStyle/>
                    <a:p>
                      <a:r>
                        <a:rPr lang="en-US" sz="1400" dirty="0"/>
                        <a:t>1 – Task 1</a:t>
                      </a:r>
                    </a:p>
                  </a:txBody>
                  <a:tcPr/>
                </a:tc>
                <a:tc>
                  <a:txBody>
                    <a:bodyPr/>
                    <a:lstStyle/>
                    <a:p>
                      <a:r>
                        <a:rPr lang="en-US" sz="1400" b="1" dirty="0"/>
                        <a:t>Translate SQL Tables </a:t>
                      </a:r>
                    </a:p>
                    <a:p>
                      <a:r>
                        <a:rPr lang="en-US" sz="1400" dirty="0"/>
                        <a:t>(Module 1_TranslateTableDDLs)</a:t>
                      </a:r>
                    </a:p>
                  </a:txBody>
                  <a:tcPr/>
                </a:tc>
                <a:tc>
                  <a:txBody>
                    <a:bodyPr/>
                    <a:lstStyle/>
                    <a:p>
                      <a:r>
                        <a:rPr lang="en-US" sz="14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400" dirty="0"/>
                        <a:t>1 – Task 2</a:t>
                      </a:r>
                    </a:p>
                  </a:txBody>
                  <a:tcPr/>
                </a:tc>
                <a:tc>
                  <a:txBody>
                    <a:bodyPr/>
                    <a:lstStyle/>
                    <a:p>
                      <a:r>
                        <a:rPr lang="en-US" sz="1400" b="1" dirty="0"/>
                        <a:t>Execute Synapse Tables </a:t>
                      </a:r>
                      <a:r>
                        <a:rPr lang="en-US" sz="1400" dirty="0"/>
                        <a:t>DDLs </a:t>
                      </a:r>
                    </a:p>
                    <a:p>
                      <a:r>
                        <a:rPr lang="en-US" sz="1400" dirty="0"/>
                        <a:t>(Module 5_RunSqlFilesInfolder)</a:t>
                      </a:r>
                    </a:p>
                  </a:txBody>
                  <a:tcPr/>
                </a:tc>
                <a:tc>
                  <a:txBody>
                    <a:bodyPr/>
                    <a:lstStyle/>
                    <a:p>
                      <a:r>
                        <a:rPr lang="en-US" sz="1400" dirty="0"/>
                        <a:t>Tables Created in Azure Synapse. </a:t>
                      </a:r>
                    </a:p>
                  </a:txBody>
                  <a:tcPr/>
                </a:tc>
                <a:extLst>
                  <a:ext uri="{0D108BD9-81ED-4DB2-BD59-A6C34878D82A}">
                    <a16:rowId xmlns:a16="http://schemas.microsoft.com/office/drawing/2014/main" val="2288498746"/>
                  </a:ext>
                </a:extLst>
              </a:tr>
              <a:tr h="370840">
                <a:tc>
                  <a:txBody>
                    <a:bodyPr/>
                    <a:lstStyle/>
                    <a:p>
                      <a:r>
                        <a:rPr lang="en-US" sz="1400" dirty="0"/>
                        <a:t>1 – Task 3 </a:t>
                      </a:r>
                    </a:p>
                  </a:txBody>
                  <a:tcPr/>
                </a:tc>
                <a:tc>
                  <a:txBody>
                    <a:bodyPr/>
                    <a:lstStyle/>
                    <a:p>
                      <a:r>
                        <a:rPr lang="en-US" sz="1400" b="1" dirty="0"/>
                        <a:t>Map Databases and Schemas </a:t>
                      </a:r>
                      <a:r>
                        <a:rPr lang="en-US" sz="1400" dirty="0"/>
                        <a:t>(Module 1A_ExtractCodeDDLs, and Module 1B_MapDatabasesAndSchemas) </a:t>
                      </a:r>
                    </a:p>
                  </a:txBody>
                  <a:tcPr/>
                </a:tc>
                <a:tc>
                  <a:txBody>
                    <a:bodyPr/>
                    <a:lstStyle/>
                    <a:p>
                      <a:r>
                        <a:rPr lang="en-US" sz="1400" dirty="0"/>
                        <a:t>Code (Views, Stored Procedures, Functions) have the desired Azure Synapse DB name and Schema Name</a:t>
                      </a:r>
                    </a:p>
                  </a:txBody>
                  <a:tcPr/>
                </a:tc>
                <a:extLst>
                  <a:ext uri="{0D108BD9-81ED-4DB2-BD59-A6C34878D82A}">
                    <a16:rowId xmlns:a16="http://schemas.microsoft.com/office/drawing/2014/main" val="2357746784"/>
                  </a:ext>
                </a:extLst>
              </a:tr>
              <a:tr h="370840">
                <a:tc>
                  <a:txBody>
                    <a:bodyPr/>
                    <a:lstStyle/>
                    <a:p>
                      <a:r>
                        <a:rPr lang="en-US" sz="1400" dirty="0"/>
                        <a:t>1 – Task 4 </a:t>
                      </a:r>
                    </a:p>
                  </a:txBody>
                  <a:tcPr/>
                </a:tc>
                <a:tc>
                  <a:txBody>
                    <a:bodyPr/>
                    <a:lstStyle/>
                    <a:p>
                      <a:r>
                        <a:rPr lang="en-US" sz="1400" b="1" dirty="0"/>
                        <a:t>Perform Additional Code Translation </a:t>
                      </a:r>
                      <a:r>
                        <a:rPr lang="en-US" sz="1200" dirty="0"/>
                        <a:t>(</a:t>
                      </a:r>
                      <a:r>
                        <a:rPr lang="en-US" sz="1400" dirty="0"/>
                        <a:t>Manually or using Azure Synapse Pathway) and then Execute Code using (Module 5_RunSqlFilesInfolder)</a:t>
                      </a:r>
                    </a:p>
                  </a:txBody>
                  <a:tcPr/>
                </a:tc>
                <a:tc>
                  <a:txBody>
                    <a:bodyPr/>
                    <a:lstStyle/>
                    <a:p>
                      <a:r>
                        <a:rPr lang="en-US" sz="1400" dirty="0"/>
                        <a:t>Code is migrated into Azure Synapse </a:t>
                      </a:r>
                    </a:p>
                  </a:txBody>
                  <a:tcPr/>
                </a:tc>
                <a:extLst>
                  <a:ext uri="{0D108BD9-81ED-4DB2-BD59-A6C34878D82A}">
                    <a16:rowId xmlns:a16="http://schemas.microsoft.com/office/drawing/2014/main" val="3566769427"/>
                  </a:ext>
                </a:extLst>
              </a:tr>
              <a:tr h="370840">
                <a:tc>
                  <a:txBody>
                    <a:bodyPr/>
                    <a:lstStyle/>
                    <a:p>
                      <a:r>
                        <a:rPr lang="en-US" sz="1400" dirty="0"/>
                        <a:t>2A – Generate </a:t>
                      </a:r>
                      <a:r>
                        <a:rPr lang="en-US" sz="1400" dirty="0" err="1"/>
                        <a:t>Polybase</a:t>
                      </a:r>
                      <a:r>
                        <a:rPr lang="en-US" sz="1400" dirty="0"/>
                        <a:t> Code</a:t>
                      </a:r>
                    </a:p>
                  </a:txBody>
                  <a:tcPr/>
                </a:tc>
                <a:tc>
                  <a:txBody>
                    <a:bodyPr/>
                    <a:lstStyle/>
                    <a:p>
                      <a:r>
                        <a:rPr lang="en-US" sz="1400" b="1" dirty="0"/>
                        <a:t>Generate </a:t>
                      </a:r>
                      <a:r>
                        <a:rPr lang="en-US" sz="1400" b="1" dirty="0" err="1"/>
                        <a:t>Polybase</a:t>
                      </a:r>
                      <a:r>
                        <a:rPr lang="en-US" sz="1400" b="1" dirty="0"/>
                        <a:t> Export Scripts  </a:t>
                      </a:r>
                    </a:p>
                    <a:p>
                      <a:r>
                        <a:rPr lang="en-US" sz="1400" b="0" dirty="0"/>
                        <a:t>(Module 2A_GeneratePolybaseExportScripts)</a:t>
                      </a:r>
                    </a:p>
                  </a:txBody>
                  <a:tcPr/>
                </a:tc>
                <a:tc>
                  <a:txBody>
                    <a:bodyPr/>
                    <a:lstStyle/>
                    <a:p>
                      <a:r>
                        <a:rPr lang="en-US" sz="1400" dirty="0" err="1"/>
                        <a:t>Polybase</a:t>
                      </a:r>
                      <a:r>
                        <a:rPr lang="en-US" sz="1400" dirty="0"/>
                        <a:t> Export T-SQL Scripts generated </a:t>
                      </a:r>
                    </a:p>
                  </a:txBody>
                  <a:tcPr/>
                </a:tc>
                <a:extLst>
                  <a:ext uri="{0D108BD9-81ED-4DB2-BD59-A6C34878D82A}">
                    <a16:rowId xmlns:a16="http://schemas.microsoft.com/office/drawing/2014/main" val="3461168974"/>
                  </a:ext>
                </a:extLst>
              </a:tr>
              <a:tr h="370840">
                <a:tc>
                  <a:txBody>
                    <a:bodyPr/>
                    <a:lstStyle/>
                    <a:p>
                      <a:r>
                        <a:rPr lang="en-US" sz="1400" dirty="0"/>
                        <a:t>3A – Run </a:t>
                      </a:r>
                      <a:r>
                        <a:rPr lang="en-US" sz="1400" dirty="0" err="1"/>
                        <a:t>Polybase</a:t>
                      </a:r>
                      <a:r>
                        <a:rPr lang="en-US" sz="1400" dirty="0"/>
                        <a:t> Code</a:t>
                      </a:r>
                    </a:p>
                  </a:txBody>
                  <a:tcPr/>
                </a:tc>
                <a:tc>
                  <a:txBody>
                    <a:bodyPr/>
                    <a:lstStyle/>
                    <a:p>
                      <a:r>
                        <a:rPr lang="en-US" sz="1400" b="1" dirty="0"/>
                        <a:t>Execute </a:t>
                      </a:r>
                      <a:r>
                        <a:rPr lang="en-US" sz="1400" b="1" dirty="0" err="1"/>
                        <a:t>Polybase</a:t>
                      </a:r>
                      <a:r>
                        <a:rPr lang="en-US" sz="1400" b="1" dirty="0"/>
                        <a:t> Export Scripts </a:t>
                      </a:r>
                    </a:p>
                    <a:p>
                      <a:r>
                        <a:rPr lang="en-US" sz="1400" b="1" dirty="0"/>
                        <a:t>(</a:t>
                      </a:r>
                      <a:r>
                        <a:rPr lang="en-US" sz="14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400" dirty="0"/>
                        <a:t>Data exported directly to Azure Storage from SQL Server</a:t>
                      </a:r>
                    </a:p>
                    <a:p>
                      <a:endParaRPr lang="en-US" sz="1400" dirty="0"/>
                    </a:p>
                  </a:txBody>
                  <a:tcPr/>
                </a:tc>
                <a:extLst>
                  <a:ext uri="{0D108BD9-81ED-4DB2-BD59-A6C34878D82A}">
                    <a16:rowId xmlns:a16="http://schemas.microsoft.com/office/drawing/2014/main" val="716953229"/>
                  </a:ext>
                </a:extLst>
              </a:tr>
              <a:tr h="370840">
                <a:tc>
                  <a:txBody>
                    <a:bodyPr/>
                    <a:lstStyle/>
                    <a:p>
                      <a:r>
                        <a:rPr lang="en-US" sz="1400" dirty="0"/>
                        <a:t>4</a:t>
                      </a:r>
                    </a:p>
                  </a:txBody>
                  <a:tcPr/>
                </a:tc>
                <a:tc>
                  <a:txBody>
                    <a:bodyPr/>
                    <a:lstStyle/>
                    <a:p>
                      <a:r>
                        <a:rPr lang="en-US" sz="1400" b="1" dirty="0"/>
                        <a:t>Generate COPY Into Scripts </a:t>
                      </a:r>
                    </a:p>
                    <a:p>
                      <a:r>
                        <a:rPr lang="en-US" sz="1400" b="0" dirty="0"/>
                        <a:t>(Module 4_GenerateCopyIntoScripts)</a:t>
                      </a:r>
                    </a:p>
                  </a:txBody>
                  <a:tcPr/>
                </a:tc>
                <a:tc>
                  <a:txBody>
                    <a:bodyPr/>
                    <a:lstStyle/>
                    <a:p>
                      <a:r>
                        <a:rPr lang="en-US" sz="1400" dirty="0"/>
                        <a:t>Copy Into T-SQL Scripts generated </a:t>
                      </a:r>
                    </a:p>
                  </a:txBody>
                  <a:tcPr/>
                </a:tc>
                <a:extLst>
                  <a:ext uri="{0D108BD9-81ED-4DB2-BD59-A6C34878D82A}">
                    <a16:rowId xmlns:a16="http://schemas.microsoft.com/office/drawing/2014/main" val="2155803636"/>
                  </a:ext>
                </a:extLst>
              </a:tr>
              <a:tr h="370840">
                <a:tc>
                  <a:txBody>
                    <a:bodyPr/>
                    <a:lstStyle/>
                    <a:p>
                      <a:r>
                        <a:rPr lang="en-US" sz="1400" dirty="0"/>
                        <a:t>5</a:t>
                      </a:r>
                    </a:p>
                  </a:txBody>
                  <a:tcPr/>
                </a:tc>
                <a:tc>
                  <a:txBody>
                    <a:bodyPr/>
                    <a:lstStyle/>
                    <a:p>
                      <a:r>
                        <a:rPr lang="en-US" sz="1400" b="1" dirty="0"/>
                        <a:t>Execute COPY Into Scripts </a:t>
                      </a:r>
                    </a:p>
                    <a:p>
                      <a:r>
                        <a:rPr lang="en-US" sz="1400" dirty="0"/>
                        <a:t>(Module 5_RunSqlFilesInFolder)</a:t>
                      </a:r>
                    </a:p>
                  </a:txBody>
                  <a:tcPr/>
                </a:tc>
                <a:tc>
                  <a:txBody>
                    <a:bodyPr/>
                    <a:lstStyle/>
                    <a:p>
                      <a:r>
                        <a:rPr lang="en-US" sz="14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1460878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5" y="928003"/>
            <a:ext cx="988783" cy="769441"/>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t>
            </a:r>
          </a:p>
          <a:p>
            <a:r>
              <a:rPr lang="en-US" sz="1200" dirty="0">
                <a:solidFill>
                  <a:srgbClr val="000099"/>
                </a:solidFill>
                <a:latin typeface="Calibri" panose="020F0502020204030204" pitchFamily="34" charset="0"/>
              </a:rPr>
              <a:t>(Same for BCP and </a:t>
            </a:r>
            <a:r>
              <a:rPr lang="en-US" sz="1200" dirty="0" err="1">
                <a:solidFill>
                  <a:srgbClr val="000099"/>
                </a:solidFill>
                <a:latin typeface="Calibri" panose="020F0502020204030204" pitchFamily="34" charset="0"/>
              </a:rPr>
              <a:t>Polybase</a:t>
            </a:r>
            <a:r>
              <a:rPr lang="en-US" sz="1200" dirty="0">
                <a:solidFill>
                  <a:srgbClr val="000099"/>
                </a:solidFill>
                <a:latin typeface="Calibri" panose="020F0502020204030204" pitchFamily="34" charset="0"/>
              </a:rPr>
              <a:t> Export)</a:t>
            </a:r>
            <a:endParaRPr lang="en-US" sz="1200" i="0" u="none" strike="noStrike" baseline="0" dirty="0">
              <a:solidFill>
                <a:srgbClr val="000099"/>
              </a:solidFill>
              <a:latin typeface="Calibri" panose="020F0502020204030204" pitchFamily="34" charset="0"/>
            </a:endParaRP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4" y="4753050"/>
            <a:ext cx="1102089"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2A &amp; 3A</a:t>
            </a:r>
            <a:endParaRPr lang="en-US" sz="1400" b="1" i="0" u="none" strike="noStrike" baseline="0" dirty="0">
              <a:solidFill>
                <a:srgbClr val="000099"/>
              </a:solidFill>
              <a:latin typeface="Calibri" panose="020F0502020204030204" pitchFamily="34" charset="0"/>
            </a:endParaRPr>
          </a:p>
        </p:txBody>
      </p:sp>
      <p:pic>
        <p:nvPicPr>
          <p:cNvPr id="9" name="Picture 8" descr="Diagram&#10;&#10;Description automatically generated">
            <a:extLst>
              <a:ext uri="{FF2B5EF4-FFF2-40B4-BE49-F238E27FC236}">
                <a16:creationId xmlns:a16="http://schemas.microsoft.com/office/drawing/2014/main" id="{7A4DF972-33E5-4CC7-9312-CF53071D1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1680" y="507116"/>
            <a:ext cx="5523356" cy="1611214"/>
          </a:xfrm>
          <a:prstGeom prst="rect">
            <a:avLst/>
          </a:prstGeom>
        </p:spPr>
      </p:pic>
      <p:sp>
        <p:nvSpPr>
          <p:cNvPr id="2" name="TextBox 1">
            <a:extLst>
              <a:ext uri="{FF2B5EF4-FFF2-40B4-BE49-F238E27FC236}">
                <a16:creationId xmlns:a16="http://schemas.microsoft.com/office/drawing/2014/main" id="{24D6F31E-7515-4998-BBA3-85F9190D68F8}"/>
              </a:ext>
            </a:extLst>
          </p:cNvPr>
          <p:cNvSpPr txBox="1"/>
          <p:nvPr/>
        </p:nvSpPr>
        <p:spPr>
          <a:xfrm>
            <a:off x="1629725" y="2834328"/>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1AB</a:t>
            </a:r>
          </a:p>
        </p:txBody>
      </p:sp>
      <p:pic>
        <p:nvPicPr>
          <p:cNvPr id="11" name="Picture 10" descr="Diagram&#10;&#10;Description automatically generated">
            <a:extLst>
              <a:ext uri="{FF2B5EF4-FFF2-40B4-BE49-F238E27FC236}">
                <a16:creationId xmlns:a16="http://schemas.microsoft.com/office/drawing/2014/main" id="{11185F84-F277-4766-B699-3324F7F780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8428" y="4352450"/>
            <a:ext cx="6091758" cy="1244756"/>
          </a:xfrm>
          <a:prstGeom prst="rect">
            <a:avLst/>
          </a:prstGeom>
        </p:spPr>
      </p:pic>
      <p:pic>
        <p:nvPicPr>
          <p:cNvPr id="5" name="Picture 4">
            <a:extLst>
              <a:ext uri="{FF2B5EF4-FFF2-40B4-BE49-F238E27FC236}">
                <a16:creationId xmlns:a16="http://schemas.microsoft.com/office/drawing/2014/main" id="{A1F52DD4-3785-4310-BD7B-AFB8131E99DD}"/>
              </a:ext>
            </a:extLst>
          </p:cNvPr>
          <p:cNvPicPr>
            <a:picLocks noChangeAspect="1"/>
          </p:cNvPicPr>
          <p:nvPr/>
        </p:nvPicPr>
        <p:blipFill>
          <a:blip r:embed="rId4"/>
          <a:stretch>
            <a:fillRect/>
          </a:stretch>
        </p:blipFill>
        <p:spPr>
          <a:xfrm>
            <a:off x="2483546" y="2104950"/>
            <a:ext cx="8078729" cy="1834133"/>
          </a:xfrm>
          <a:prstGeom prst="rect">
            <a:avLst/>
          </a:prstGeom>
        </p:spPr>
      </p:pic>
    </p:spTree>
    <p:extLst>
      <p:ext uri="{BB962C8B-B14F-4D97-AF65-F5344CB8AC3E}">
        <p14:creationId xmlns:p14="http://schemas.microsoft.com/office/powerpoint/2010/main" val="1784398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1ACD5D-85D6-43EA-B08D-8D1DA92AC1D9}"/>
              </a:ext>
            </a:extLst>
          </p:cNvPr>
          <p:cNvSpPr txBox="1"/>
          <p:nvPr/>
        </p:nvSpPr>
        <p:spPr>
          <a:xfrm>
            <a:off x="2304108" y="819022"/>
            <a:ext cx="6599976" cy="5322547"/>
          </a:xfrm>
          <a:prstGeom prst="rect">
            <a:avLst/>
          </a:prstGeom>
          <a:noFill/>
        </p:spPr>
        <p:txBody>
          <a:bodyPr wrap="square">
            <a:spAutoFit/>
          </a:bodyPr>
          <a:lstStyle/>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Disclaimer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Theis document was developed in consultation and collaboration with Microsoft Corporation technical architects. Because Microsoft must respond to changing market conditions, this document should not be interpreted as an invitation to contract or a commitment on the part of Microsoft. Microsoft has provided high-level guidance in this document with the understanding that MICROSOFT MAKES NO WARRANTIES, EXPRESS OR IMPLIED, WITH RESPECT TO THE INFORMATION CONTAINED HEREIN. This document is provided “as-is”. Information and views expressed in this document, including URL and other Internet Web site references, may change without notice. Some examples depicted herein are provided for illustration only and are fictitious. No real association or connection is intended or should be inferred. This document does not provide you with any legal rights to any intellectual property in any Microsoft product. You may copy and use this document for your internal, reference purposes.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2021 Microsoft. All rights reserved. </a:t>
            </a:r>
          </a:p>
        </p:txBody>
      </p:sp>
    </p:spTree>
    <p:extLst>
      <p:ext uri="{BB962C8B-B14F-4D97-AF65-F5344CB8AC3E}">
        <p14:creationId xmlns:p14="http://schemas.microsoft.com/office/powerpoint/2010/main" val="90671353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423FFFC-0FD0-441A-9EB4-3210DE86B9FA}"/>
              </a:ext>
            </a:extLst>
          </p:cNvPr>
          <p:cNvSpPr txBox="1"/>
          <p:nvPr/>
        </p:nvSpPr>
        <p:spPr>
          <a:xfrm>
            <a:off x="1629726" y="1231271"/>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4</a:t>
            </a:r>
          </a:p>
        </p:txBody>
      </p:sp>
      <p:sp>
        <p:nvSpPr>
          <p:cNvPr id="22" name="TextBox 21">
            <a:extLst>
              <a:ext uri="{FF2B5EF4-FFF2-40B4-BE49-F238E27FC236}">
                <a16:creationId xmlns:a16="http://schemas.microsoft.com/office/drawing/2014/main" id="{85946A5E-272A-4F71-8F66-DF6E06EB13D9}"/>
              </a:ext>
            </a:extLst>
          </p:cNvPr>
          <p:cNvSpPr txBox="1"/>
          <p:nvPr/>
        </p:nvSpPr>
        <p:spPr>
          <a:xfrm>
            <a:off x="1629726" y="3607507"/>
            <a:ext cx="814710" cy="215444"/>
          </a:xfrm>
          <a:prstGeom prst="rect">
            <a:avLst/>
          </a:prstGeom>
          <a:noFill/>
        </p:spPr>
        <p:txBody>
          <a:bodyPr wrap="square" lIns="0" tIns="0" rIns="0" bIns="0" rtlCol="0">
            <a:spAutoFit/>
          </a:bodyPr>
          <a:lstStyle/>
          <a:p>
            <a:r>
              <a:rPr lang="en-US" sz="1400" b="1" i="0" u="none" strike="noStrike" baseline="0" dirty="0">
                <a:solidFill>
                  <a:srgbClr val="000099"/>
                </a:solidFill>
                <a:latin typeface="Calibri" panose="020F0502020204030204" pitchFamily="34" charset="0"/>
              </a:rPr>
              <a:t>Step </a:t>
            </a:r>
            <a:r>
              <a:rPr lang="en-US" sz="1400" b="1" dirty="0">
                <a:solidFill>
                  <a:srgbClr val="000099"/>
                </a:solidFill>
                <a:latin typeface="Calibri" panose="020F0502020204030204" pitchFamily="34" charset="0"/>
              </a:rPr>
              <a:t>5</a:t>
            </a:r>
            <a:endParaRPr lang="en-US" sz="1400" b="1" i="0" u="none" strike="noStrike" baseline="0" dirty="0">
              <a:solidFill>
                <a:srgbClr val="000099"/>
              </a:solidFill>
              <a:latin typeface="Calibri" panose="020F0502020204030204" pitchFamily="34" charset="0"/>
            </a:endParaRPr>
          </a:p>
        </p:txBody>
      </p:sp>
      <p:pic>
        <p:nvPicPr>
          <p:cNvPr id="3" name="Picture 2">
            <a:extLst>
              <a:ext uri="{FF2B5EF4-FFF2-40B4-BE49-F238E27FC236}">
                <a16:creationId xmlns:a16="http://schemas.microsoft.com/office/drawing/2014/main" id="{C0680804-5F11-4C17-8433-E7F5B917E974}"/>
              </a:ext>
            </a:extLst>
          </p:cNvPr>
          <p:cNvPicPr>
            <a:picLocks noChangeAspect="1"/>
          </p:cNvPicPr>
          <p:nvPr/>
        </p:nvPicPr>
        <p:blipFill>
          <a:blip r:embed="rId2"/>
          <a:stretch>
            <a:fillRect/>
          </a:stretch>
        </p:blipFill>
        <p:spPr>
          <a:xfrm>
            <a:off x="2444437" y="1024629"/>
            <a:ext cx="8999144" cy="2156140"/>
          </a:xfrm>
          <a:prstGeom prst="rect">
            <a:avLst/>
          </a:prstGeom>
        </p:spPr>
      </p:pic>
      <p:pic>
        <p:nvPicPr>
          <p:cNvPr id="6" name="Picture 5">
            <a:extLst>
              <a:ext uri="{FF2B5EF4-FFF2-40B4-BE49-F238E27FC236}">
                <a16:creationId xmlns:a16="http://schemas.microsoft.com/office/drawing/2014/main" id="{8C864A37-F86D-4B21-B3E2-DDA148A65696}"/>
              </a:ext>
            </a:extLst>
          </p:cNvPr>
          <p:cNvPicPr>
            <a:picLocks noChangeAspect="1"/>
          </p:cNvPicPr>
          <p:nvPr/>
        </p:nvPicPr>
        <p:blipFill>
          <a:blip r:embed="rId3"/>
          <a:stretch>
            <a:fillRect/>
          </a:stretch>
        </p:blipFill>
        <p:spPr>
          <a:xfrm>
            <a:off x="2371999" y="3286705"/>
            <a:ext cx="6092992" cy="3387779"/>
          </a:xfrm>
          <a:prstGeom prst="rect">
            <a:avLst/>
          </a:prstGeom>
        </p:spPr>
      </p:pic>
      <p:sp>
        <p:nvSpPr>
          <p:cNvPr id="2" name="TextBox 1">
            <a:extLst>
              <a:ext uri="{FF2B5EF4-FFF2-40B4-BE49-F238E27FC236}">
                <a16:creationId xmlns:a16="http://schemas.microsoft.com/office/drawing/2014/main" id="{3EEA3866-24EF-4805-9DF7-26806AA7DC84}"/>
              </a:ext>
            </a:extLst>
          </p:cNvPr>
          <p:cNvSpPr txBox="1"/>
          <p:nvPr/>
        </p:nvSpPr>
        <p:spPr>
          <a:xfrm>
            <a:off x="1792637" y="509753"/>
            <a:ext cx="6427910" cy="246221"/>
          </a:xfrm>
          <a:prstGeom prst="rect">
            <a:avLst/>
          </a:prstGeom>
          <a:noFill/>
        </p:spPr>
        <p:txBody>
          <a:bodyPr wrap="square" lIns="0" tIns="0" rIns="0" bIns="0" rtlCol="0">
            <a:spAutoFit/>
          </a:bodyPr>
          <a:lstStyle/>
          <a:p>
            <a:r>
              <a:rPr lang="en-US" sz="1600" b="1" dirty="0">
                <a:solidFill>
                  <a:srgbClr val="000099"/>
                </a:solidFill>
                <a:latin typeface="Calibri" panose="020F0502020204030204" pitchFamily="34" charset="0"/>
              </a:rPr>
              <a:t>Note: Step 4 and Step 5 are the same for BCP or </a:t>
            </a:r>
            <a:r>
              <a:rPr lang="en-US" sz="1600" b="1" dirty="0" err="1">
                <a:solidFill>
                  <a:srgbClr val="000099"/>
                </a:solidFill>
                <a:latin typeface="Calibri" panose="020F0502020204030204" pitchFamily="34" charset="0"/>
              </a:rPr>
              <a:t>Polybase</a:t>
            </a:r>
            <a:r>
              <a:rPr lang="en-US" sz="1600" b="1" dirty="0">
                <a:solidFill>
                  <a:srgbClr val="000099"/>
                </a:solidFill>
                <a:latin typeface="Calibri" panose="020F0502020204030204" pitchFamily="34" charset="0"/>
              </a:rPr>
              <a:t> Export </a:t>
            </a:r>
            <a:endParaRPr lang="en-US" sz="1600" b="1" i="0" u="none" strike="noStrike" baseline="0" dirty="0">
              <a:solidFill>
                <a:srgbClr val="000099"/>
              </a:solidFill>
              <a:latin typeface="Calibri" panose="020F0502020204030204" pitchFamily="34" charset="0"/>
            </a:endParaRPr>
          </a:p>
        </p:txBody>
      </p:sp>
    </p:spTree>
    <p:extLst>
      <p:ext uri="{BB962C8B-B14F-4D97-AF65-F5344CB8AC3E}">
        <p14:creationId xmlns:p14="http://schemas.microsoft.com/office/powerpoint/2010/main" val="13009079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E9A24B-C54D-43DE-B126-88D5945D9339}"/>
              </a:ext>
            </a:extLst>
          </p:cNvPr>
          <p:cNvSpPr>
            <a:spLocks noGrp="1"/>
          </p:cNvSpPr>
          <p:nvPr>
            <p:ph type="title"/>
          </p:nvPr>
        </p:nvSpPr>
        <p:spPr/>
        <p:txBody>
          <a:bodyPr/>
          <a:lstStyle/>
          <a:p>
            <a:r>
              <a:rPr lang="en-US"/>
              <a:t>Thank you</a:t>
            </a:r>
          </a:p>
        </p:txBody>
      </p:sp>
    </p:spTree>
    <p:custDataLst>
      <p:tags r:id="rId1"/>
    </p:custDataLst>
    <p:extLst>
      <p:ext uri="{BB962C8B-B14F-4D97-AF65-F5344CB8AC3E}">
        <p14:creationId xmlns:p14="http://schemas.microsoft.com/office/powerpoint/2010/main" val="377526753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outdoor, mountain, dark, light&#10;&#10;Description automatically generated">
            <a:extLst>
              <a:ext uri="{FF2B5EF4-FFF2-40B4-BE49-F238E27FC236}">
                <a16:creationId xmlns:a16="http://schemas.microsoft.com/office/drawing/2014/main" id="{365BE04E-241D-4EA4-8008-2FA9BEA0017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 y="487"/>
            <a:ext cx="12192000" cy="6857027"/>
          </a:xfrm>
          <a:prstGeom prst="rect">
            <a:avLst/>
          </a:prstGeom>
        </p:spPr>
      </p:pic>
      <p:pic>
        <p:nvPicPr>
          <p:cNvPr id="14" name="Picture 13" descr="A close up of a logo&#10;&#10;Description automatically generated">
            <a:extLst>
              <a:ext uri="{FF2B5EF4-FFF2-40B4-BE49-F238E27FC236}">
                <a16:creationId xmlns:a16="http://schemas.microsoft.com/office/drawing/2014/main" id="{1FE62FD2-91FA-4740-884C-91C9045D23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 y="141406"/>
            <a:ext cx="12192000" cy="6716107"/>
          </a:xfrm>
          <a:prstGeom prst="rect">
            <a:avLst/>
          </a:prstGeom>
        </p:spPr>
      </p:pic>
      <p:sp>
        <p:nvSpPr>
          <p:cNvPr id="3" name="Rectangle 2">
            <a:extLst>
              <a:ext uri="{FF2B5EF4-FFF2-40B4-BE49-F238E27FC236}">
                <a16:creationId xmlns:a16="http://schemas.microsoft.com/office/drawing/2014/main" id="{4730A49E-9E88-47A7-8711-C3B9D4BF94AF}"/>
              </a:ext>
            </a:extLst>
          </p:cNvPr>
          <p:cNvSpPr/>
          <p:nvPr/>
        </p:nvSpPr>
        <p:spPr bwMode="auto">
          <a:xfrm>
            <a:off x="0" y="-52674"/>
            <a:ext cx="11175740" cy="6910673"/>
          </a:xfrm>
          <a:prstGeom prst="rect">
            <a:avLst/>
          </a:prstGeom>
          <a:gradFill flip="none" rotWithShape="1">
            <a:gsLst>
              <a:gs pos="43000">
                <a:srgbClr val="000000">
                  <a:alpha val="20000"/>
                </a:srgbClr>
              </a:gs>
              <a:gs pos="0">
                <a:srgbClr val="000000">
                  <a:alpha val="50000"/>
                </a:srgbClr>
              </a:gs>
              <a:gs pos="85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6" name="Table 5">
            <a:extLst>
              <a:ext uri="{FF2B5EF4-FFF2-40B4-BE49-F238E27FC236}">
                <a16:creationId xmlns:a16="http://schemas.microsoft.com/office/drawing/2014/main" id="{9F83695E-29A6-4F98-92AA-89CAA662065B}"/>
              </a:ext>
            </a:extLst>
          </p:cNvPr>
          <p:cNvGraphicFramePr>
            <a:graphicFrameLocks noGrp="1"/>
          </p:cNvGraphicFramePr>
          <p:nvPr>
            <p:extLst>
              <p:ext uri="{D42A27DB-BD31-4B8C-83A1-F6EECF244321}">
                <p14:modId xmlns:p14="http://schemas.microsoft.com/office/powerpoint/2010/main" val="3813319008"/>
              </p:ext>
            </p:extLst>
          </p:nvPr>
        </p:nvGraphicFramePr>
        <p:xfrm>
          <a:off x="529561" y="1326992"/>
          <a:ext cx="9795834" cy="4871138"/>
        </p:xfrm>
        <a:graphic>
          <a:graphicData uri="http://schemas.openxmlformats.org/drawingml/2006/table">
            <a:tbl>
              <a:tblPr firstRow="1" bandRow="1">
                <a:tableStyleId>{5C22544A-7EE6-4342-B048-85BDC9FD1C3A}</a:tableStyleId>
              </a:tblPr>
              <a:tblGrid>
                <a:gridCol w="9795834">
                  <a:extLst>
                    <a:ext uri="{9D8B030D-6E8A-4147-A177-3AD203B41FA5}">
                      <a16:colId xmlns:a16="http://schemas.microsoft.com/office/drawing/2014/main" val="3455018936"/>
                    </a:ext>
                  </a:extLst>
                </a:gridCol>
              </a:tblGrid>
              <a:tr h="689030">
                <a:tc>
                  <a:txBody>
                    <a:bodyPr/>
                    <a:lstStyle/>
                    <a:p>
                      <a:pPr marL="0" marR="0" lvl="0" indent="0" algn="l" rtl="0" eaLnBrk="1" fontAlgn="auto" latinLnBrk="0" hangingPunct="1">
                        <a:lnSpc>
                          <a:spcPct val="100000"/>
                        </a:lnSpc>
                        <a:spcBef>
                          <a:spcPts val="0"/>
                        </a:spcBef>
                        <a:spcAft>
                          <a:spcPts val="0"/>
                        </a:spcAft>
                        <a:buFontTx/>
                        <a:buNone/>
                      </a:pPr>
                      <a:r>
                        <a:rPr lang="en-US" sz="2000" b="0" kern="1200" dirty="0">
                          <a:solidFill>
                            <a:schemeClr val="accent3"/>
                          </a:solidFill>
                          <a:latin typeface="+mn-lt"/>
                          <a:ea typeface="+mn-ea"/>
                          <a:cs typeface="Segoe UI"/>
                        </a:rPr>
                        <a:t>Overview – What it does and how it is related to Azure Synapse Pathway </a:t>
                      </a:r>
                    </a:p>
                  </a:txBody>
                  <a:tcPr marL="0" marR="91414" marT="45706" marB="45706" anchor="ctr">
                    <a:lnL w="12700" cmpd="sng">
                      <a:noFill/>
                    </a:lnL>
                    <a:lnR w="12700" cmpd="sng">
                      <a:noFill/>
                    </a:lnR>
                    <a:lnT w="12700" cmpd="sng">
                      <a:noFill/>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299438"/>
                  </a:ext>
                </a:extLst>
              </a:tr>
              <a:tr h="689030">
                <a:tc>
                  <a:txBody>
                    <a:bodyPr/>
                    <a:lstStyle/>
                    <a:p>
                      <a:r>
                        <a:rPr lang="en-US" sz="2000" b="0" dirty="0">
                          <a:solidFill>
                            <a:schemeClr val="accent3"/>
                          </a:solidFill>
                          <a:latin typeface="+mn-lt"/>
                          <a:cs typeface="Segoe UI"/>
                        </a:rPr>
                        <a:t>Step 1: Table DDLs Migration – Translate Table DDLs and Execute them in Azure Synapse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5554433"/>
                  </a:ext>
                </a:extLst>
              </a:tr>
              <a:tr h="689030">
                <a:tc>
                  <a:txBody>
                    <a:bodyPr/>
                    <a:lstStyle/>
                    <a:p>
                      <a:r>
                        <a:rPr lang="en-US" sz="2000" b="0" kern="1200" noProof="0" dirty="0">
                          <a:solidFill>
                            <a:schemeClr val="accent3"/>
                          </a:solidFill>
                          <a:latin typeface="+mn-lt"/>
                          <a:ea typeface="+mn-ea"/>
                          <a:cs typeface="Segoe UI"/>
                        </a:rPr>
                        <a:t>Step 1A &amp; 1B: MAP Databases and Schemas from SQL Server to Azure Synapse (for Views, Stored Procedures, and Functions)</a:t>
                      </a:r>
                      <a:endParaRPr lang="en-US" sz="2000" b="0"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6649317"/>
                  </a:ext>
                </a:extLst>
              </a:tr>
              <a:tr h="689030">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2000" b="0" kern="1200" noProof="0" dirty="0">
                          <a:solidFill>
                            <a:schemeClr val="accent3"/>
                          </a:solidFill>
                          <a:latin typeface="+mn-lt"/>
                          <a:ea typeface="+mn-ea"/>
                          <a:cs typeface="Segoe UI"/>
                        </a:rPr>
                        <a:t>Step 2 or 2B: Export SQL Server Data / Step 2A Generate </a:t>
                      </a:r>
                      <a:r>
                        <a:rPr lang="en-US" sz="2000" b="0" kern="1200" noProof="0" dirty="0" err="1">
                          <a:solidFill>
                            <a:schemeClr val="accent3"/>
                          </a:solidFill>
                          <a:latin typeface="+mn-lt"/>
                          <a:ea typeface="+mn-ea"/>
                          <a:cs typeface="Segoe UI"/>
                        </a:rPr>
                        <a:t>Polybase</a:t>
                      </a:r>
                      <a:r>
                        <a:rPr lang="en-US" sz="2000" b="0" kern="1200" noProof="0" dirty="0">
                          <a:solidFill>
                            <a:schemeClr val="accent3"/>
                          </a:solidFill>
                          <a:latin typeface="+mn-lt"/>
                          <a:ea typeface="+mn-ea"/>
                          <a:cs typeface="Segoe UI"/>
                        </a:rPr>
                        <a:t> Export Scripts </a:t>
                      </a:r>
                      <a:endParaRPr lang="en-US" sz="2000" b="0" kern="1200" dirty="0">
                        <a:solidFill>
                          <a:schemeClr val="accent3"/>
                        </a:solidFill>
                        <a:latin typeface="+mn-lt"/>
                        <a:ea typeface="+mn-ea"/>
                        <a:cs typeface="Segoe UI"/>
                      </a:endParaRPr>
                    </a:p>
                    <a:p>
                      <a:endParaRPr lang="en-US" sz="2000" b="0" kern="1200" dirty="0">
                        <a:solidFill>
                          <a:schemeClr val="accent3"/>
                        </a:solidFill>
                        <a:latin typeface="+mn-lt"/>
                        <a:ea typeface="+mn-ea"/>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2862867"/>
                  </a:ext>
                </a:extLst>
              </a:tr>
              <a:tr h="689030">
                <a:tc>
                  <a:txBody>
                    <a:bodyPr/>
                    <a:lstStyle/>
                    <a:p>
                      <a:pPr marL="0" marR="0" lvl="0" indent="0" algn="l" defTabSz="932563" rtl="0" eaLnBrk="1" fontAlgn="t" latinLnBrk="0" hangingPunct="1">
                        <a:lnSpc>
                          <a:spcPct val="100000"/>
                        </a:lnSpc>
                        <a:spcBef>
                          <a:spcPts val="0"/>
                        </a:spcBef>
                        <a:spcAft>
                          <a:spcPts val="0"/>
                        </a:spcAft>
                        <a:buClrTx/>
                        <a:buSzTx/>
                        <a:buFontTx/>
                        <a:buNone/>
                        <a:tabLst/>
                        <a:defRPr/>
                      </a:pPr>
                      <a:r>
                        <a:rPr lang="en-US" sz="2000" b="0" kern="1200" dirty="0">
                          <a:solidFill>
                            <a:schemeClr val="accent3"/>
                          </a:solidFill>
                          <a:latin typeface="+mn-lt"/>
                          <a:ea typeface="+mn-ea"/>
                          <a:cs typeface="Segoe UI"/>
                        </a:rPr>
                        <a:t>Step 3: Upload Data into Azure Storage / Step 3A Execute </a:t>
                      </a:r>
                      <a:r>
                        <a:rPr lang="en-US" sz="2000" b="0" kern="1200" dirty="0" err="1">
                          <a:solidFill>
                            <a:schemeClr val="accent3"/>
                          </a:solidFill>
                          <a:latin typeface="+mn-lt"/>
                          <a:ea typeface="+mn-ea"/>
                          <a:cs typeface="Segoe UI"/>
                        </a:rPr>
                        <a:t>Polybase</a:t>
                      </a:r>
                      <a:r>
                        <a:rPr lang="en-US" sz="2000" b="0" kern="1200" dirty="0">
                          <a:solidFill>
                            <a:schemeClr val="accent3"/>
                          </a:solidFill>
                          <a:latin typeface="+mn-lt"/>
                          <a:ea typeface="+mn-ea"/>
                          <a:cs typeface="Segoe UI"/>
                        </a:rPr>
                        <a:t> Export Scripts to Export SQL Server Tables Data directly into Azure Storage</a:t>
                      </a: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036250"/>
                  </a:ext>
                </a:extLst>
              </a:tr>
              <a:tr h="689030">
                <a:tc>
                  <a:txBody>
                    <a:bodyPr/>
                    <a:lstStyle/>
                    <a:p>
                      <a:r>
                        <a:rPr lang="en-US" sz="2000" b="0" kern="1200" dirty="0">
                          <a:solidFill>
                            <a:schemeClr val="accent3"/>
                          </a:solidFill>
                          <a:latin typeface="+mn-lt"/>
                          <a:ea typeface="+mn-ea"/>
                          <a:cs typeface="Segoe UI"/>
                        </a:rPr>
                        <a:t>Step 4: Generate Copy (Into) T-SQL Import Scripts </a:t>
                      </a:r>
                      <a:endParaRPr lang="en-US" sz="2000" b="0" dirty="0">
                        <a:solidFill>
                          <a:schemeClr val="accent3"/>
                        </a:solidFill>
                        <a:latin typeface="+mn-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856005"/>
                  </a:ext>
                </a:extLst>
              </a:tr>
              <a:tr h="689030">
                <a:tc>
                  <a:txBody>
                    <a:bodyPr/>
                    <a:lstStyle/>
                    <a:p>
                      <a:r>
                        <a:rPr lang="en-US" sz="2000" b="0" kern="1200" dirty="0">
                          <a:solidFill>
                            <a:schemeClr val="accent3"/>
                          </a:solidFill>
                          <a:latin typeface="+mn-lt"/>
                          <a:ea typeface="+mn-ea"/>
                          <a:cs typeface="Segoe UI"/>
                        </a:rPr>
                        <a:t>Step 5: Import Data into Azure Synapse SQL Pool (Execute Code generated in Step 4)</a:t>
                      </a:r>
                      <a:endParaRPr lang="en-US" sz="2000" b="0" dirty="0">
                        <a:solidFill>
                          <a:schemeClr val="accent3"/>
                        </a:solidFill>
                        <a:latin typeface="+mn-lt"/>
                        <a:cs typeface="Segoe UI"/>
                      </a:endParaRPr>
                    </a:p>
                  </a:txBody>
                  <a:tcPr marL="0" marR="91414" marT="45706" marB="45706" anchor="ctr">
                    <a:lnL w="12700" cmpd="sng">
                      <a:noFill/>
                    </a:lnL>
                    <a:lnR w="12700" cmpd="sng">
                      <a:noFill/>
                    </a:lnR>
                    <a:lnT w="12700" cap="flat" cmpd="sng" algn="ctr">
                      <a:solidFill>
                        <a:schemeClr val="bg1">
                          <a:lumMod val="75000"/>
                        </a:schemeClr>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2015845"/>
                  </a:ext>
                </a:extLst>
              </a:tr>
            </a:tbl>
          </a:graphicData>
        </a:graphic>
      </p:graphicFrame>
      <p:sp>
        <p:nvSpPr>
          <p:cNvPr id="8" name="Title 7">
            <a:extLst>
              <a:ext uri="{FF2B5EF4-FFF2-40B4-BE49-F238E27FC236}">
                <a16:creationId xmlns:a16="http://schemas.microsoft.com/office/drawing/2014/main" id="{305A232A-A425-4727-8FDC-432695A90127}"/>
              </a:ext>
            </a:extLst>
          </p:cNvPr>
          <p:cNvSpPr>
            <a:spLocks noGrp="1"/>
          </p:cNvSpPr>
          <p:nvPr>
            <p:ph type="title"/>
          </p:nvPr>
        </p:nvSpPr>
        <p:spPr>
          <a:xfrm>
            <a:off x="588262" y="457200"/>
            <a:ext cx="11273537" cy="553998"/>
          </a:xfrm>
        </p:spPr>
        <p:txBody>
          <a:bodyPr/>
          <a:lstStyle/>
          <a:p>
            <a:r>
              <a:rPr lang="en-US" sz="3600" dirty="0" err="1">
                <a:solidFill>
                  <a:schemeClr val="bg1"/>
                </a:solidFill>
                <a:cs typeface="Segoe UI"/>
              </a:rPr>
              <a:t>SqlToSynapse</a:t>
            </a:r>
            <a:r>
              <a:rPr lang="en-US" sz="3600" dirty="0">
                <a:solidFill>
                  <a:schemeClr val="bg1"/>
                </a:solidFill>
                <a:cs typeface="Segoe UI"/>
              </a:rPr>
              <a:t> Migration Accelerators</a:t>
            </a:r>
            <a:endParaRPr lang="en-US" sz="3600" dirty="0">
              <a:solidFill>
                <a:schemeClr val="bg1"/>
              </a:solidFill>
            </a:endParaRPr>
          </a:p>
        </p:txBody>
      </p:sp>
    </p:spTree>
    <p:custDataLst>
      <p:tags r:id="rId1"/>
    </p:custDataLst>
    <p:extLst>
      <p:ext uri="{BB962C8B-B14F-4D97-AF65-F5344CB8AC3E}">
        <p14:creationId xmlns:p14="http://schemas.microsoft.com/office/powerpoint/2010/main" val="2131925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B724F-476A-46A8-8042-E8ECDC5B078C}"/>
              </a:ext>
            </a:extLst>
          </p:cNvPr>
          <p:cNvSpPr>
            <a:spLocks noGrp="1"/>
          </p:cNvSpPr>
          <p:nvPr>
            <p:ph type="title"/>
          </p:nvPr>
        </p:nvSpPr>
        <p:spPr>
          <a:xfrm>
            <a:off x="539805" y="451496"/>
            <a:ext cx="5164750" cy="861774"/>
          </a:xfrm>
        </p:spPr>
        <p:txBody>
          <a:bodyPr/>
          <a:lstStyle/>
          <a:p>
            <a:r>
              <a:rPr lang="en-US" sz="2800" dirty="0" err="1">
                <a:cs typeface="Segoe UI"/>
              </a:rPr>
              <a:t>SqlToSynapse</a:t>
            </a:r>
            <a:r>
              <a:rPr lang="en-US" sz="2800" dirty="0">
                <a:cs typeface="Segoe UI"/>
              </a:rPr>
              <a:t> Migration Accelerator (PowerShell Scripts) </a:t>
            </a:r>
            <a:endParaRPr lang="ru-RU" sz="2800" dirty="0"/>
          </a:p>
        </p:txBody>
      </p:sp>
      <p:sp>
        <p:nvSpPr>
          <p:cNvPr id="5" name="TextBox 4">
            <a:extLst>
              <a:ext uri="{FF2B5EF4-FFF2-40B4-BE49-F238E27FC236}">
                <a16:creationId xmlns:a16="http://schemas.microsoft.com/office/drawing/2014/main" id="{22CF2B6A-7138-4C7D-9ABC-743DE1B18522}"/>
              </a:ext>
            </a:extLst>
          </p:cNvPr>
          <p:cNvSpPr txBox="1"/>
          <p:nvPr/>
        </p:nvSpPr>
        <p:spPr>
          <a:xfrm>
            <a:off x="495411" y="1455285"/>
            <a:ext cx="5508219" cy="4950394"/>
          </a:xfrm>
          <a:prstGeom prst="rect">
            <a:avLst/>
          </a:prstGeom>
          <a:noFill/>
        </p:spPr>
        <p:txBody>
          <a:bodyPr wrap="square" lIns="0" tIns="45720" rIns="91440" bIns="45720" anchor="t">
            <a:spAutoFit/>
          </a:bodyPr>
          <a:lstStyle/>
          <a:p>
            <a:pPr marL="0" marR="0">
              <a:lnSpc>
                <a:spcPct val="120000"/>
              </a:lnSpc>
              <a:spcBef>
                <a:spcPts val="0"/>
              </a:spcBef>
              <a:spcAft>
                <a:spcPts val="0"/>
              </a:spcAft>
            </a:pPr>
            <a:r>
              <a:rPr lang="en-US" sz="18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What does the Scripts do? </a:t>
            </a:r>
            <a:endParaRPr lang="en-US" sz="18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Translate SQL Server Table DDLs into Azure Synapse DDLs (Create Table Statements) and execute Table DDLs in Azure Synapse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Export SQL Server tables to .csv or .parquet files</a:t>
            </a:r>
          </a:p>
          <a:p>
            <a:pPr marL="342900" indent="-342900">
              <a:lnSpc>
                <a:spcPct val="120000"/>
              </a:lnSpc>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Upload .csv or .parquet files into Azure Storage</a:t>
            </a:r>
            <a:endPar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effectLst/>
                <a:latin typeface="Segoe UI" panose="020B0502040204020203" pitchFamily="34" charset="0"/>
                <a:ea typeface="SimSun" panose="02010600030101010101" pitchFamily="2" charset="-122"/>
                <a:cs typeface="Segoe UI" panose="020B0502040204020203" pitchFamily="34" charset="0"/>
              </a:rPr>
              <a:t>Extract SQL Server Code (Views, Stored Procedures and Functions) and</a:t>
            </a:r>
            <a:r>
              <a:rPr lang="en-US" sz="1600" dirty="0">
                <a:latin typeface="Segoe UI" panose="020B0502040204020203" pitchFamily="34" charset="0"/>
                <a:ea typeface="SimSun" panose="02010600030101010101" pitchFamily="2" charset="-122"/>
                <a:cs typeface="Segoe UI" panose="020B0502040204020203" pitchFamily="34" charset="0"/>
              </a:rPr>
              <a:t> perform database and schema mapping </a:t>
            </a:r>
            <a:endParaRPr lang="en-US" sz="1600" dirty="0">
              <a:effectLst/>
              <a:latin typeface="Segoe UI" panose="020B0502040204020203" pitchFamily="34" charset="0"/>
              <a:ea typeface="SimSun" panose="02010600030101010101" pitchFamily="2" charset="-122"/>
              <a:cs typeface="Segoe UI" panose="020B0502040204020203" pitchFamily="34"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rPr>
              <a:t>Generate </a:t>
            </a:r>
            <a:r>
              <a:rPr lang="en-US" sz="1600" dirty="0" err="1">
                <a:solidFill>
                  <a:srgbClr val="000000"/>
                </a:solidFill>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00"/>
                </a:solidFill>
                <a:latin typeface="Segoe UI" panose="020B0502040204020203" pitchFamily="34" charset="0"/>
                <a:ea typeface="SimSun" panose="02010600030101010101" pitchFamily="2" charset="-122"/>
                <a:cs typeface="Segoe UI" panose="020B0502040204020203" pitchFamily="34" charset="0"/>
              </a:rPr>
              <a:t> Export T-SQL Scripts.</a:t>
            </a: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Execute </a:t>
            </a:r>
            <a:r>
              <a:rPr lang="en-US" sz="1600" dirty="0" err="1">
                <a:solidFill>
                  <a:srgbClr val="0000FF"/>
                </a:solidFill>
                <a:latin typeface="Segoe UI" panose="020B0502040204020203" pitchFamily="34" charset="0"/>
                <a:ea typeface="SimSun" panose="02010600030101010101" pitchFamily="2" charset="-122"/>
                <a:cs typeface="Segoe UI" panose="020B0502040204020203" pitchFamily="34" charset="0"/>
              </a:rPr>
              <a:t>Polybase</a:t>
            </a:r>
            <a:r>
              <a:rPr lang="en-US" sz="1600" dirty="0">
                <a:solidFill>
                  <a:srgbClr val="0000FF"/>
                </a:solidFill>
                <a:latin typeface="Segoe UI" panose="020B0502040204020203" pitchFamily="34" charset="0"/>
                <a:ea typeface="SimSun" panose="02010600030101010101" pitchFamily="2" charset="-122"/>
                <a:cs typeface="Segoe UI" panose="020B0502040204020203" pitchFamily="34" charset="0"/>
              </a:rPr>
              <a:t> Export T-SQL Scripts – Export data directly into Azure Storage from SQL Server</a:t>
            </a:r>
            <a:endParaRPr lang="en-US" sz="1600" dirty="0">
              <a:solidFill>
                <a:srgbClr val="0000FF"/>
              </a:solidFill>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Generate T-SQL Copy Into Import Scripts. </a:t>
            </a:r>
            <a:endParaRPr lang="en-US" sz="1600" dirty="0">
              <a:effectLst/>
              <a:latin typeface="Segoe UI" panose="020B0502040204020203" pitchFamily="34" charset="0"/>
              <a:ea typeface="SimSun" panose="02010600030101010101" pitchFamily="2" charset="-122"/>
              <a:cs typeface="Times New Roman" panose="02020603050405020304" pitchFamily="18" charset="0"/>
            </a:endParaRPr>
          </a:p>
          <a:p>
            <a:pPr marL="342900" marR="0" lvl="0" indent="-342900">
              <a:lnSpc>
                <a:spcPct val="120000"/>
              </a:lnSpc>
              <a:spcBef>
                <a:spcPts val="0"/>
              </a:spcBef>
              <a:spcAft>
                <a:spcPts val="0"/>
              </a:spcAft>
              <a:buFont typeface="Wingdings" panose="05000000000000000000" pitchFamily="2" charset="2"/>
              <a:buChar char=""/>
            </a:pPr>
            <a:r>
              <a:rPr lang="en-US" sz="1600"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Execute T-SQL Copy Into Scripts - Import Data into Azure Synapse from Azure Storage.</a:t>
            </a:r>
          </a:p>
          <a:p>
            <a:pPr marR="0" lvl="0">
              <a:lnSpc>
                <a:spcPct val="120000"/>
              </a:lnSpc>
              <a:spcBef>
                <a:spcPts val="0"/>
              </a:spcBef>
              <a:spcAft>
                <a:spcPts val="0"/>
              </a:spcAft>
            </a:pPr>
            <a:r>
              <a:rPr lang="en-US" dirty="0">
                <a:solidFill>
                  <a:srgbClr val="6600CC"/>
                </a:solidFill>
                <a:latin typeface="Segoe UI" panose="020B0502040204020203" pitchFamily="34" charset="0"/>
                <a:ea typeface="SimSun" panose="02010600030101010101" pitchFamily="2" charset="-122"/>
                <a:cs typeface="Segoe UI" panose="020B0502040204020203" pitchFamily="34" charset="0"/>
              </a:rPr>
              <a:t>Where are the scripts and documentation? </a:t>
            </a:r>
          </a:p>
          <a:p>
            <a:pPr marR="0" lvl="0">
              <a:lnSpc>
                <a:spcPct val="120000"/>
              </a:lnSpc>
              <a:spcBef>
                <a:spcPts val="0"/>
              </a:spcBef>
              <a:spcAft>
                <a:spcPts val="0"/>
              </a:spcAft>
            </a:pPr>
            <a:r>
              <a:rPr lang="en-US" sz="1000" dirty="0" err="1">
                <a:hlinkClick r:id="rId4"/>
              </a:rPr>
              <a:t>AzureSynapseScriptsAndAccelerators</a:t>
            </a:r>
            <a:r>
              <a:rPr lang="en-US" sz="1000" dirty="0">
                <a:hlinkClick r:id="rId4"/>
              </a:rPr>
              <a:t>/Migration/</a:t>
            </a:r>
            <a:r>
              <a:rPr lang="en-US" sz="1000" dirty="0" err="1">
                <a:hlinkClick r:id="rId4"/>
              </a:rPr>
              <a:t>SQLServer</a:t>
            </a:r>
            <a:r>
              <a:rPr lang="en-US" sz="1000" dirty="0">
                <a:hlinkClick r:id="rId4"/>
              </a:rPr>
              <a:t> at main · </a:t>
            </a:r>
            <a:r>
              <a:rPr lang="en-US" sz="1000" dirty="0" err="1">
                <a:hlinkClick r:id="rId4"/>
              </a:rPr>
              <a:t>microsoft</a:t>
            </a:r>
            <a:r>
              <a:rPr lang="en-US" sz="1000" dirty="0">
                <a:hlinkClick r:id="rId4"/>
              </a:rPr>
              <a:t>/</a:t>
            </a:r>
            <a:r>
              <a:rPr lang="en-US" sz="1000" dirty="0" err="1">
                <a:hlinkClick r:id="rId4"/>
              </a:rPr>
              <a:t>AzureSynapseScriptsAndAccelerators</a:t>
            </a:r>
            <a:r>
              <a:rPr lang="en-US" sz="1000" dirty="0">
                <a:hlinkClick r:id="rId4"/>
              </a:rPr>
              <a:t> (github.com)</a:t>
            </a:r>
            <a:endParaRPr lang="en-US" sz="1000" dirty="0">
              <a:solidFill>
                <a:srgbClr val="6600CC"/>
              </a:solidFill>
              <a:ea typeface="SimSun" panose="02010600030101010101" pitchFamily="2" charset="-122"/>
              <a:cs typeface="Segoe UI" panose="020B0502040204020203" pitchFamily="34" charset="0"/>
            </a:endParaRPr>
          </a:p>
        </p:txBody>
      </p:sp>
      <p:pic>
        <p:nvPicPr>
          <p:cNvPr id="8" name="Picture 7">
            <a:extLst>
              <a:ext uri="{FF2B5EF4-FFF2-40B4-BE49-F238E27FC236}">
                <a16:creationId xmlns:a16="http://schemas.microsoft.com/office/drawing/2014/main" id="{A46E17E2-E102-4506-8AF9-B54F154C82F9}"/>
              </a:ext>
            </a:extLst>
          </p:cNvPr>
          <p:cNvPicPr>
            <a:picLocks noChangeAspect="1"/>
          </p:cNvPicPr>
          <p:nvPr/>
        </p:nvPicPr>
        <p:blipFill rotWithShape="1">
          <a:blip r:embed="rId5"/>
          <a:srcRect l="7750" r="34098"/>
          <a:stretch/>
        </p:blipFill>
        <p:spPr>
          <a:xfrm>
            <a:off x="6188371" y="-24719"/>
            <a:ext cx="6003630" cy="6882719"/>
          </a:xfrm>
          <a:prstGeom prst="rect">
            <a:avLst/>
          </a:prstGeom>
        </p:spPr>
      </p:pic>
    </p:spTree>
    <p:custDataLst>
      <p:tags r:id="rId1"/>
    </p:custDataLst>
    <p:extLst>
      <p:ext uri="{BB962C8B-B14F-4D97-AF65-F5344CB8AC3E}">
        <p14:creationId xmlns:p14="http://schemas.microsoft.com/office/powerpoint/2010/main" val="36515561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E9E8"/>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275225C-37C7-4782-9090-0E0CCEABCBB4}"/>
              </a:ext>
            </a:extLst>
          </p:cNvPr>
          <p:cNvGrpSpPr/>
          <p:nvPr/>
        </p:nvGrpSpPr>
        <p:grpSpPr>
          <a:xfrm>
            <a:off x="207817" y="640080"/>
            <a:ext cx="5252223" cy="6858000"/>
            <a:chOff x="-1" y="0"/>
            <a:chExt cx="5252223" cy="6858000"/>
          </a:xfrm>
        </p:grpSpPr>
        <p:pic>
          <p:nvPicPr>
            <p:cNvPr id="2" name="Picture 1">
              <a:extLst>
                <a:ext uri="{FF2B5EF4-FFF2-40B4-BE49-F238E27FC236}">
                  <a16:creationId xmlns:a16="http://schemas.microsoft.com/office/drawing/2014/main" id="{E40A5D06-24CF-4153-BC4D-946E020B730E}"/>
                </a:ext>
              </a:extLst>
            </p:cNvPr>
            <p:cNvPicPr>
              <a:picLocks noChangeAspect="1"/>
            </p:cNvPicPr>
            <p:nvPr/>
          </p:nvPicPr>
          <p:blipFill rotWithShape="1">
            <a:blip r:embed="rId4"/>
            <a:srcRect l="2836" t="14103" r="42098"/>
            <a:stretch/>
          </p:blipFill>
          <p:spPr>
            <a:xfrm flipH="1">
              <a:off x="-1" y="1396154"/>
              <a:ext cx="5252223" cy="5461846"/>
            </a:xfrm>
            <a:prstGeom prst="rect">
              <a:avLst/>
            </a:prstGeom>
          </p:spPr>
        </p:pic>
        <p:sp>
          <p:nvSpPr>
            <p:cNvPr id="6" name="Rectangle 5">
              <a:extLst>
                <a:ext uri="{FF2B5EF4-FFF2-40B4-BE49-F238E27FC236}">
                  <a16:creationId xmlns:a16="http://schemas.microsoft.com/office/drawing/2014/main" id="{0BE70E99-EC71-4227-BB64-287659CCE977}"/>
                </a:ext>
              </a:extLst>
            </p:cNvPr>
            <p:cNvSpPr/>
            <p:nvPr/>
          </p:nvSpPr>
          <p:spPr bwMode="auto">
            <a:xfrm>
              <a:off x="4538546" y="0"/>
              <a:ext cx="713676" cy="6858000"/>
            </a:xfrm>
            <a:prstGeom prst="rect">
              <a:avLst/>
            </a:prstGeom>
            <a:gradFill flip="none" rotWithShape="1">
              <a:gsLst>
                <a:gs pos="1250">
                  <a:srgbClr val="E7E9E8"/>
                </a:gs>
                <a:gs pos="100000">
                  <a:srgbClr val="E7E9E8">
                    <a:alpha val="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itle 1">
            <a:extLst>
              <a:ext uri="{FF2B5EF4-FFF2-40B4-BE49-F238E27FC236}">
                <a16:creationId xmlns:a16="http://schemas.microsoft.com/office/drawing/2014/main" id="{4D36260C-85FB-4054-8727-CFCAC9B4B18B}"/>
              </a:ext>
            </a:extLst>
          </p:cNvPr>
          <p:cNvSpPr>
            <a:spLocks noGrp="1"/>
          </p:cNvSpPr>
          <p:nvPr>
            <p:ph type="title"/>
          </p:nvPr>
        </p:nvSpPr>
        <p:spPr>
          <a:xfrm>
            <a:off x="4591383" y="981110"/>
            <a:ext cx="3585385" cy="415498"/>
          </a:xfrm>
        </p:spPr>
        <p:txBody>
          <a:bodyPr/>
          <a:lstStyle/>
          <a:p>
            <a:r>
              <a:rPr lang="en-US" sz="2700" dirty="0"/>
              <a:t>Reusability</a:t>
            </a:r>
          </a:p>
        </p:txBody>
      </p:sp>
      <p:sp>
        <p:nvSpPr>
          <p:cNvPr id="4" name="TextBox 3">
            <a:extLst>
              <a:ext uri="{FF2B5EF4-FFF2-40B4-BE49-F238E27FC236}">
                <a16:creationId xmlns:a16="http://schemas.microsoft.com/office/drawing/2014/main" id="{7D830FEC-BD53-4B05-BB2E-2C205356F096}"/>
              </a:ext>
            </a:extLst>
          </p:cNvPr>
          <p:cNvSpPr txBox="1"/>
          <p:nvPr/>
        </p:nvSpPr>
        <p:spPr>
          <a:xfrm>
            <a:off x="4591383" y="2036234"/>
            <a:ext cx="6688988" cy="2960747"/>
          </a:xfrm>
          <a:prstGeom prst="rect">
            <a:avLst/>
          </a:prstGeom>
          <a:noFill/>
        </p:spPr>
        <p:txBody>
          <a:bodyPr wrap="square" lIns="0" tIns="0" rIns="0" bIns="0" rtlCol="0">
            <a:spAutoFit/>
          </a:bodyPr>
          <a:lstStyle/>
          <a:p>
            <a:pPr marL="0" marR="0">
              <a:lnSpc>
                <a:spcPct val="120000"/>
              </a:lnSpc>
              <a:spcBef>
                <a:spcPts val="0"/>
              </a:spcBef>
              <a:spcAft>
                <a:spcPts val="0"/>
              </a:spcAft>
            </a:pPr>
            <a:r>
              <a:rPr lang="en-US" sz="1800" dirty="0">
                <a:effectLst/>
                <a:latin typeface="Segoe UI" panose="020B0502040204020203" pitchFamily="34" charset="0"/>
                <a:ea typeface="SimSun" panose="02010600030101010101" pitchFamily="2" charset="-122"/>
              </a:rPr>
              <a:t>Module 1, 1A, and 1B are designed for code translation; Module 2, 2A, and 2B are for SQL Server data export. Only these modules are specific to SQL Server. </a:t>
            </a:r>
          </a:p>
          <a:p>
            <a:pPr marL="0" marR="0">
              <a:lnSpc>
                <a:spcPct val="120000"/>
              </a:lnSpc>
              <a:spcBef>
                <a:spcPts val="0"/>
              </a:spcBef>
              <a:spcAft>
                <a:spcPts val="0"/>
              </a:spcAft>
            </a:pPr>
            <a:endParaRPr lang="en-US" dirty="0">
              <a:solidFill>
                <a:srgbClr val="0000FF"/>
              </a:solidFill>
              <a:latin typeface="Segoe UI" panose="020B0502040204020203" pitchFamily="34" charset="0"/>
              <a:ea typeface="SimSun" panose="02010600030101010101" pitchFamily="2" charset="-122"/>
              <a:cs typeface="Segoe UI" panose="020B0502040204020203" pitchFamily="34" charset="0"/>
            </a:endParaRPr>
          </a:p>
          <a:p>
            <a:pPr marL="0" marR="0">
              <a:lnSpc>
                <a:spcPct val="120000"/>
              </a:lnSpc>
              <a:spcBef>
                <a:spcPts val="0"/>
              </a:spcBef>
              <a:spcAft>
                <a:spcPts val="0"/>
              </a:spcAft>
            </a:pPr>
            <a:r>
              <a:rPr lang="en-US"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Module 3, 4, 5 are reusable for other types of migrations, for example, Netezza or Teradata or Exadata </a:t>
            </a:r>
            <a:r>
              <a:rPr lang="en-US" dirty="0">
                <a:solidFill>
                  <a:srgbClr val="0000FF"/>
                </a:solidFill>
                <a:latin typeface="Segoe UI" panose="020B0502040204020203" pitchFamily="34" charset="0"/>
                <a:ea typeface="SimSun" panose="02010600030101010101" pitchFamily="2" charset="-122"/>
                <a:cs typeface="Segoe UI" panose="020B0502040204020203" pitchFamily="34" charset="0"/>
              </a:rPr>
              <a:t>or Oracle </a:t>
            </a:r>
            <a:r>
              <a:rPr lang="en-US" dirty="0">
                <a:solidFill>
                  <a:srgbClr val="0000FF"/>
                </a:solidFill>
                <a:effectLst/>
                <a:latin typeface="Segoe UI" panose="020B0502040204020203" pitchFamily="34" charset="0"/>
                <a:ea typeface="SimSun" panose="02010600030101010101" pitchFamily="2" charset="-122"/>
                <a:cs typeface="Segoe UI" panose="020B0502040204020203" pitchFamily="34" charset="0"/>
              </a:rPr>
              <a:t>to Azure Synapse migrations.</a:t>
            </a:r>
            <a:r>
              <a:rPr lang="en-US" dirty="0">
                <a:solidFill>
                  <a:srgbClr val="000000"/>
                </a:solidFill>
                <a:effectLst/>
                <a:latin typeface="Segoe UI" panose="020B0502040204020203" pitchFamily="34" charset="0"/>
                <a:ea typeface="SimSun" panose="02010600030101010101" pitchFamily="2" charset="-122"/>
                <a:cs typeface="Segoe UI" panose="020B0502040204020203" pitchFamily="34" charset="0"/>
              </a:rPr>
              <a:t> After the code is translated, and data is exported out of source systems, the rest of the tasks are the same. Therefore module 3-5 can be utilized for any of those migrations. </a:t>
            </a:r>
            <a:endParaRPr lang="en-US" dirty="0">
              <a:effectLst/>
              <a:latin typeface="Segoe UI" panose="020B0502040204020203" pitchFamily="34" charset="0"/>
              <a:ea typeface="SimSun"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862751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B4AF0-2D7D-4BCC-BB1F-1184B2C2B457}"/>
              </a:ext>
            </a:extLst>
          </p:cNvPr>
          <p:cNvSpPr>
            <a:spLocks noGrp="1"/>
          </p:cNvSpPr>
          <p:nvPr>
            <p:ph type="title"/>
          </p:nvPr>
        </p:nvSpPr>
        <p:spPr/>
        <p:txBody>
          <a:bodyPr/>
          <a:lstStyle/>
          <a:p>
            <a:r>
              <a:rPr lang="en-US" dirty="0"/>
              <a:t>What Do I need to Use the Utilities? </a:t>
            </a:r>
          </a:p>
        </p:txBody>
      </p:sp>
      <p:sp>
        <p:nvSpPr>
          <p:cNvPr id="3" name="TextBox 2">
            <a:extLst>
              <a:ext uri="{FF2B5EF4-FFF2-40B4-BE49-F238E27FC236}">
                <a16:creationId xmlns:a16="http://schemas.microsoft.com/office/drawing/2014/main" id="{21D4AF57-FD7A-47E2-8DBA-C8CE7369BC8C}"/>
              </a:ext>
            </a:extLst>
          </p:cNvPr>
          <p:cNvSpPr txBox="1"/>
          <p:nvPr/>
        </p:nvSpPr>
        <p:spPr>
          <a:xfrm>
            <a:off x="995880" y="1381563"/>
            <a:ext cx="7306295" cy="923330"/>
          </a:xfrm>
          <a:prstGeom prst="rect">
            <a:avLst/>
          </a:prstGeom>
          <a:noFill/>
          <a:ln>
            <a:solidFill>
              <a:srgbClr val="00B0F0"/>
            </a:solidFill>
          </a:ln>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2000" b="1" dirty="0">
                <a:gradFill>
                  <a:gsLst>
                    <a:gs pos="2917">
                      <a:schemeClr val="tx1"/>
                    </a:gs>
                    <a:gs pos="30000">
                      <a:schemeClr val="tx1"/>
                    </a:gs>
                  </a:gsLst>
                  <a:lin ang="5400000" scaled="0"/>
                </a:gradFill>
              </a:rPr>
              <a:t>Choose One of the Environments:</a:t>
            </a:r>
          </a:p>
          <a:p>
            <a:pPr marL="914400" lvl="1" indent="-457200">
              <a:buFont typeface="+mj-lt"/>
              <a:buAutoNum type="arabicPeriod"/>
            </a:pPr>
            <a:r>
              <a:rPr lang="en-US" sz="2000" dirty="0">
                <a:gradFill>
                  <a:gsLst>
                    <a:gs pos="2917">
                      <a:schemeClr val="tx1"/>
                    </a:gs>
                    <a:gs pos="30000">
                      <a:schemeClr val="tx1"/>
                    </a:gs>
                  </a:gsLst>
                  <a:lin ang="5400000" scaled="0"/>
                </a:gradFill>
              </a:rPr>
              <a:t>Windows PowerShell ISE (preferred)</a:t>
            </a:r>
          </a:p>
          <a:p>
            <a:pPr marL="914400" lvl="1" indent="-457200">
              <a:buFont typeface="+mj-lt"/>
              <a:buAutoNum type="arabicPeriod"/>
            </a:pPr>
            <a:r>
              <a:rPr lang="en-US" sz="2000" dirty="0">
                <a:gradFill>
                  <a:gsLst>
                    <a:gs pos="2917">
                      <a:schemeClr val="tx1"/>
                    </a:gs>
                    <a:gs pos="30000">
                      <a:schemeClr val="tx1"/>
                    </a:gs>
                  </a:gsLst>
                  <a:lin ang="5400000" scaled="0"/>
                </a:gradFill>
              </a:rPr>
              <a:t>Visual Studio Code (with PowerShell Extension Installed) </a:t>
            </a:r>
          </a:p>
        </p:txBody>
      </p:sp>
      <p:sp>
        <p:nvSpPr>
          <p:cNvPr id="5" name="TextBox 4">
            <a:extLst>
              <a:ext uri="{FF2B5EF4-FFF2-40B4-BE49-F238E27FC236}">
                <a16:creationId xmlns:a16="http://schemas.microsoft.com/office/drawing/2014/main" id="{3309496A-46C9-444D-B46C-A7A2661ADE6C}"/>
              </a:ext>
            </a:extLst>
          </p:cNvPr>
          <p:cNvSpPr txBox="1"/>
          <p:nvPr/>
        </p:nvSpPr>
        <p:spPr>
          <a:xfrm>
            <a:off x="995880" y="2402590"/>
            <a:ext cx="7306295" cy="1107996"/>
          </a:xfrm>
          <a:prstGeom prst="rect">
            <a:avLst/>
          </a:prstGeom>
          <a:noFill/>
          <a:ln>
            <a:solidFill>
              <a:srgbClr val="00B0F0"/>
            </a:solidFill>
          </a:ln>
        </p:spPr>
        <p:txBody>
          <a:bodyPr wrap="square" lIns="0" tIns="0" rIns="0" bIns="0" rtlCol="0">
            <a:spAutoFit/>
          </a:bodyPr>
          <a:lstStyle/>
          <a:p>
            <a:pPr marR="0" algn="l" rtl="0"/>
            <a:r>
              <a:rPr lang="en-US" sz="1800" b="1" i="0" u="none" strike="noStrike" baseline="0" dirty="0">
                <a:solidFill>
                  <a:srgbClr val="4672C4"/>
                </a:solidFill>
                <a:latin typeface="Calibri" panose="020F0502020204030204" pitchFamily="34" charset="0"/>
              </a:rPr>
              <a:t> PowerShell Modules required:</a:t>
            </a:r>
          </a:p>
          <a:p>
            <a:pPr lvl="1"/>
            <a:r>
              <a:rPr lang="en-US" b="0" i="0" u="none" strike="noStrike" baseline="0" dirty="0">
                <a:solidFill>
                  <a:srgbClr val="4672C4"/>
                </a:solidFill>
                <a:latin typeface="Calibri" panose="020F0502020204030204" pitchFamily="34" charset="0"/>
              </a:rPr>
              <a:t>(1) Install-Module (Import-module) -name </a:t>
            </a:r>
            <a:r>
              <a:rPr lang="en-US" b="0" i="0" u="none" strike="noStrike" baseline="0" dirty="0" err="1">
                <a:solidFill>
                  <a:srgbClr val="4672C4"/>
                </a:solidFill>
                <a:latin typeface="Calibri" panose="020F0502020204030204" pitchFamily="34" charset="0"/>
              </a:rPr>
              <a:t>SqlServer</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(2) Install-Module (Import-module) -name </a:t>
            </a:r>
            <a:r>
              <a:rPr lang="en-US" b="0" i="0" u="none" strike="noStrike" baseline="0" dirty="0" err="1">
                <a:solidFill>
                  <a:srgbClr val="4672C4"/>
                </a:solidFill>
                <a:latin typeface="Calibri" panose="020F0502020204030204" pitchFamily="34" charset="0"/>
              </a:rPr>
              <a:t>ImportExcel</a:t>
            </a:r>
            <a:endParaRPr lang="en-US" b="0" i="0" u="none" strike="noStrike" baseline="0" dirty="0">
              <a:solidFill>
                <a:srgbClr val="4672C4"/>
              </a:solidFill>
              <a:latin typeface="Calibri" panose="020F0502020204030204" pitchFamily="34" charset="0"/>
            </a:endParaRPr>
          </a:p>
          <a:p>
            <a:pPr lvl="1"/>
            <a:r>
              <a:rPr lang="en-US" b="0" i="0" u="none" strike="noStrike" baseline="0" dirty="0">
                <a:solidFill>
                  <a:srgbClr val="4672C4"/>
                </a:solidFill>
                <a:latin typeface="Calibri" panose="020F0502020204030204" pitchFamily="34" charset="0"/>
              </a:rPr>
              <a:t>(3) Install-Module (Import-module) -Name Az –</a:t>
            </a:r>
            <a:r>
              <a:rPr lang="en-US" b="0" i="0" u="none" strike="noStrike" baseline="0" dirty="0" err="1">
                <a:solidFill>
                  <a:srgbClr val="4672C4"/>
                </a:solidFill>
                <a:latin typeface="Calibri" panose="020F0502020204030204" pitchFamily="34" charset="0"/>
              </a:rPr>
              <a:t>AllowClobber</a:t>
            </a:r>
            <a:endParaRPr lang="en-US" sz="2000" b="0" i="0" u="none" strike="noStrike" baseline="0" dirty="0">
              <a:gradFill>
                <a:gsLst>
                  <a:gs pos="2917">
                    <a:schemeClr val="tx1"/>
                  </a:gs>
                  <a:gs pos="30000">
                    <a:schemeClr val="tx1"/>
                  </a:gs>
                </a:gsLst>
                <a:lin ang="5400000" scaled="0"/>
              </a:gradFill>
              <a:latin typeface="Calibri" panose="020F0502020204030204" pitchFamily="34" charset="0"/>
            </a:endParaRPr>
          </a:p>
        </p:txBody>
      </p:sp>
      <p:sp>
        <p:nvSpPr>
          <p:cNvPr id="4" name="TextBox 3">
            <a:extLst>
              <a:ext uri="{FF2B5EF4-FFF2-40B4-BE49-F238E27FC236}">
                <a16:creationId xmlns:a16="http://schemas.microsoft.com/office/drawing/2014/main" id="{6F6BFB9C-33F0-4C99-8985-0D37A07BE2FA}"/>
              </a:ext>
            </a:extLst>
          </p:cNvPr>
          <p:cNvSpPr txBox="1"/>
          <p:nvPr/>
        </p:nvSpPr>
        <p:spPr>
          <a:xfrm>
            <a:off x="995880" y="3901412"/>
            <a:ext cx="9869789" cy="1384995"/>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PowerShell Permissions </a:t>
            </a:r>
            <a:r>
              <a:rPr lang="en-US" sz="1800" i="0" u="none" strike="noStrike" baseline="0" dirty="0">
                <a:solidFill>
                  <a:schemeClr val="accent6">
                    <a:lumMod val="50000"/>
                  </a:schemeClr>
                </a:solidFill>
                <a:latin typeface="Calibri" panose="020F0502020204030204" pitchFamily="34" charset="0"/>
              </a:rPr>
              <a:t>(Permissions may be denied if the Scripts are from GitHub or Email):</a:t>
            </a:r>
          </a:p>
          <a:p>
            <a:pPr marR="0" rtl="0"/>
            <a:r>
              <a:rPr lang="en-US" sz="1800" b="0" i="0" u="none" strike="noStrike" baseline="0" dirty="0">
                <a:solidFill>
                  <a:schemeClr val="accent6">
                    <a:lumMod val="50000"/>
                  </a:schemeClr>
                </a:solidFill>
                <a:latin typeface="Calibri" panose="020F0502020204030204" pitchFamily="34" charset="0"/>
              </a:rPr>
              <a:t> Use one of the options to set </a:t>
            </a:r>
            <a:r>
              <a:rPr lang="en-US" sz="1800" b="0" i="0" u="none" strike="noStrike" baseline="0" dirty="0" err="1">
                <a:solidFill>
                  <a:schemeClr val="accent6">
                    <a:lumMod val="50000"/>
                  </a:schemeClr>
                </a:solidFill>
                <a:latin typeface="Calibri" panose="020F0502020204030204" pitchFamily="34" charset="0"/>
              </a:rPr>
              <a:t>Powershell</a:t>
            </a:r>
            <a:r>
              <a:rPr lang="en-US" sz="1800" b="0" i="0" u="none" strike="noStrike" baseline="0" dirty="0">
                <a:solidFill>
                  <a:schemeClr val="accent6">
                    <a:lumMod val="50000"/>
                  </a:schemeClr>
                </a:solidFill>
                <a:latin typeface="Calibri" panose="020F0502020204030204" pitchFamily="34" charset="0"/>
              </a:rPr>
              <a:t> permissions (examples):</a:t>
            </a:r>
          </a:p>
          <a:p>
            <a:pPr marR="0" rtl="0"/>
            <a:endParaRPr lang="en-US" sz="1800" b="0" i="0" u="none" strike="noStrike" baseline="0" dirty="0">
              <a:solidFill>
                <a:schemeClr val="accent6">
                  <a:lumMod val="50000"/>
                </a:schemeClr>
              </a:solidFill>
              <a:latin typeface="Calibri" panose="020F0502020204030204" pitchFamily="34" charset="0"/>
            </a:endParaRPr>
          </a:p>
          <a:p>
            <a:pPr lvl="1"/>
            <a:r>
              <a:rPr lang="en-US" b="0" i="0" u="none" strike="noStrike" baseline="0" dirty="0">
                <a:solidFill>
                  <a:schemeClr val="accent6">
                    <a:lumMod val="50000"/>
                  </a:schemeClr>
                </a:solidFill>
                <a:latin typeface="Calibri" panose="020F0502020204030204" pitchFamily="34" charset="0"/>
              </a:rPr>
              <a:t> Set-</a:t>
            </a:r>
            <a:r>
              <a:rPr lang="en-US" b="0" i="0" u="none" strike="noStrike" baseline="0" dirty="0" err="1">
                <a:solidFill>
                  <a:schemeClr val="accent6">
                    <a:lumMod val="50000"/>
                  </a:schemeClr>
                </a:solidFill>
                <a:latin typeface="Calibri" panose="020F0502020204030204" pitchFamily="34" charset="0"/>
              </a:rPr>
              <a:t>ExecutionPolicy</a:t>
            </a:r>
            <a:r>
              <a:rPr lang="en-US" b="0" i="0" u="none" strike="noStrike" baseline="0" dirty="0">
                <a:solidFill>
                  <a:schemeClr val="accent6">
                    <a:lumMod val="50000"/>
                  </a:schemeClr>
                </a:solidFill>
                <a:latin typeface="Calibri" panose="020F0502020204030204" pitchFamily="34" charset="0"/>
              </a:rPr>
              <a:t> Unrestricted -Scope </a:t>
            </a:r>
            <a:r>
              <a:rPr lang="en-US" b="0" i="0" u="none" strike="noStrike" baseline="0" dirty="0" err="1">
                <a:solidFill>
                  <a:schemeClr val="accent6">
                    <a:lumMod val="50000"/>
                  </a:schemeClr>
                </a:solidFill>
                <a:latin typeface="Calibri" panose="020F0502020204030204" pitchFamily="34" charset="0"/>
              </a:rPr>
              <a:t>CurrentUser</a:t>
            </a:r>
            <a:r>
              <a:rPr lang="en-US" b="0" i="0" u="none" strike="noStrike" baseline="0" dirty="0">
                <a:solidFill>
                  <a:schemeClr val="accent6">
                    <a:lumMod val="50000"/>
                  </a:schemeClr>
                </a:solidFill>
                <a:latin typeface="Calibri" panose="020F0502020204030204" pitchFamily="34" charset="0"/>
              </a:rPr>
              <a:t> </a:t>
            </a:r>
          </a:p>
          <a:p>
            <a:pPr lvl="1"/>
            <a:r>
              <a:rPr lang="en-US" b="0" i="0" u="none" strike="noStrike" baseline="0" dirty="0">
                <a:solidFill>
                  <a:schemeClr val="accent6">
                    <a:lumMod val="50000"/>
                  </a:schemeClr>
                </a:solidFill>
                <a:latin typeface="Calibri" panose="020F0502020204030204" pitchFamily="34" charset="0"/>
              </a:rPr>
              <a:t> Unblock-File -Path C:\migratemaster\modules\1_TranslateTableDDLs\TranslateTables.ps1</a:t>
            </a:r>
            <a:endParaRPr lang="en-US" sz="2000" b="0" i="0" u="none" strike="noStrike" baseline="0" dirty="0">
              <a:solidFill>
                <a:schemeClr val="accent6">
                  <a:lumMod val="50000"/>
                </a:schemeClr>
              </a:solidFill>
              <a:latin typeface="Calibri" panose="020F0502020204030204" pitchFamily="34" charset="0"/>
            </a:endParaRPr>
          </a:p>
        </p:txBody>
      </p:sp>
      <p:sp>
        <p:nvSpPr>
          <p:cNvPr id="7" name="TextBox 6">
            <a:extLst>
              <a:ext uri="{FF2B5EF4-FFF2-40B4-BE49-F238E27FC236}">
                <a16:creationId xmlns:a16="http://schemas.microsoft.com/office/drawing/2014/main" id="{18BAA8BC-FDB8-400F-9E56-5D9503895CAD}"/>
              </a:ext>
            </a:extLst>
          </p:cNvPr>
          <p:cNvSpPr txBox="1"/>
          <p:nvPr/>
        </p:nvSpPr>
        <p:spPr>
          <a:xfrm>
            <a:off x="995883" y="5512743"/>
            <a:ext cx="9869789" cy="1077218"/>
          </a:xfrm>
          <a:prstGeom prst="rect">
            <a:avLst/>
          </a:prstGeom>
          <a:noFill/>
          <a:ln>
            <a:solidFill>
              <a:srgbClr val="00B0F0"/>
            </a:solidFill>
          </a:ln>
        </p:spPr>
        <p:txBody>
          <a:bodyPr wrap="square" lIns="0" tIns="0" rIns="0" bIns="0" rtlCol="0">
            <a:spAutoFit/>
          </a:bodyPr>
          <a:lstStyle/>
          <a:p>
            <a:pPr marR="0" rtl="0"/>
            <a:r>
              <a:rPr lang="en-US" sz="1800" b="1" i="0" u="none" strike="noStrike" baseline="0" dirty="0">
                <a:solidFill>
                  <a:schemeClr val="accent6">
                    <a:lumMod val="50000"/>
                  </a:schemeClr>
                </a:solidFill>
                <a:latin typeface="Calibri" panose="020F0502020204030204" pitchFamily="34" charset="0"/>
              </a:rPr>
              <a:t> </a:t>
            </a:r>
            <a:r>
              <a:rPr lang="en-US" sz="1800" b="1" i="0" u="none" strike="noStrike" baseline="0" dirty="0">
                <a:solidFill>
                  <a:srgbClr val="0000FF"/>
                </a:solidFill>
                <a:latin typeface="Calibri" panose="020F0502020204030204" pitchFamily="34" charset="0"/>
              </a:rPr>
              <a:t>Download and Install </a:t>
            </a:r>
            <a:r>
              <a:rPr lang="en-US" sz="1800" b="1" i="0" u="none" strike="noStrike" baseline="0" dirty="0" err="1">
                <a:solidFill>
                  <a:srgbClr val="0000FF"/>
                </a:solidFill>
                <a:latin typeface="Calibri" panose="020F0502020204030204" pitchFamily="34" charset="0"/>
              </a:rPr>
              <a:t>AzCopy</a:t>
            </a:r>
            <a:r>
              <a:rPr lang="en-US" b="1" dirty="0">
                <a:solidFill>
                  <a:srgbClr val="0000FF"/>
                </a:solidFill>
                <a:latin typeface="Calibri" panose="020F0502020204030204" pitchFamily="34" charset="0"/>
              </a:rPr>
              <a:t> </a:t>
            </a:r>
            <a:r>
              <a:rPr lang="en-US" sz="1600" dirty="0">
                <a:solidFill>
                  <a:srgbClr val="0000FF"/>
                </a:solidFill>
                <a:latin typeface="Calibri" panose="020F0502020204030204" pitchFamily="34" charset="0"/>
              </a:rPr>
              <a:t>(Only if you will be using BCP Export Method). This task can be skipped if you will be using other methods to upload data into Azure Storge such as Azure Data Box Gateway or Azure Data Explore).  </a:t>
            </a:r>
            <a:endParaRPr lang="en-US" sz="1600" i="0" u="none" strike="noStrike" baseline="0" dirty="0">
              <a:solidFill>
                <a:srgbClr val="0000FF"/>
              </a:solidFill>
              <a:latin typeface="Calibri" panose="020F0502020204030204" pitchFamily="34" charset="0"/>
            </a:endParaRPr>
          </a:p>
          <a:p>
            <a:pPr lvl="1"/>
            <a:r>
              <a:rPr lang="en-US" dirty="0">
                <a:hlinkClick r:id="rId2"/>
              </a:rPr>
              <a:t> Copy or move data to Azure Storage by using </a:t>
            </a:r>
            <a:r>
              <a:rPr lang="en-US" dirty="0" err="1">
                <a:hlinkClick r:id="rId2"/>
              </a:rPr>
              <a:t>AzCopy</a:t>
            </a:r>
            <a:r>
              <a:rPr lang="en-US" dirty="0">
                <a:hlinkClick r:id="rId2"/>
              </a:rPr>
              <a:t> v10 | Microsoft Docs</a:t>
            </a:r>
            <a:endParaRPr lang="en-US" b="1" i="0" u="none" strike="noStrike" baseline="0" dirty="0">
              <a:solidFill>
                <a:schemeClr val="accent6">
                  <a:lumMod val="50000"/>
                </a:schemeClr>
              </a:solidFill>
              <a:latin typeface="Calibri" panose="020F0502020204030204" pitchFamily="34" charset="0"/>
            </a:endParaRPr>
          </a:p>
          <a:p>
            <a:pPr marR="0" rtl="0"/>
            <a:endParaRPr lang="en-US" b="1" dirty="0">
              <a:solidFill>
                <a:schemeClr val="accent6">
                  <a:lumMod val="50000"/>
                </a:schemeClr>
              </a:solidFill>
              <a:latin typeface="Calibri" panose="020F0502020204030204" pitchFamily="34" charset="0"/>
            </a:endParaRPr>
          </a:p>
        </p:txBody>
      </p:sp>
    </p:spTree>
    <p:extLst>
      <p:ext uri="{BB962C8B-B14F-4D97-AF65-F5344CB8AC3E}">
        <p14:creationId xmlns:p14="http://schemas.microsoft.com/office/powerpoint/2010/main" val="2200608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8895-0AF5-4A63-AEB1-D20FA986FF8D}"/>
              </a:ext>
            </a:extLst>
          </p:cNvPr>
          <p:cNvSpPr>
            <a:spLocks noGrp="1"/>
          </p:cNvSpPr>
          <p:nvPr>
            <p:ph type="title"/>
          </p:nvPr>
        </p:nvSpPr>
        <p:spPr>
          <a:xfrm>
            <a:off x="586740" y="240538"/>
            <a:ext cx="11018520" cy="553998"/>
          </a:xfrm>
        </p:spPr>
        <p:txBody>
          <a:bodyPr/>
          <a:lstStyle/>
          <a:p>
            <a:r>
              <a:rPr lang="en-US" dirty="0"/>
              <a:t>  Local .csv/.parquet files or </a:t>
            </a:r>
            <a:r>
              <a:rPr lang="en-US" dirty="0" err="1"/>
              <a:t>Polybase</a:t>
            </a:r>
            <a:r>
              <a:rPr lang="en-US" dirty="0"/>
              <a:t> Export Path </a:t>
            </a:r>
          </a:p>
        </p:txBody>
      </p:sp>
      <p:graphicFrame>
        <p:nvGraphicFramePr>
          <p:cNvPr id="3" name="Table 3">
            <a:extLst>
              <a:ext uri="{FF2B5EF4-FFF2-40B4-BE49-F238E27FC236}">
                <a16:creationId xmlns:a16="http://schemas.microsoft.com/office/drawing/2014/main" id="{DEC93649-0AE2-4AA0-A3BC-45D191BF503C}"/>
              </a:ext>
            </a:extLst>
          </p:cNvPr>
          <p:cNvGraphicFramePr>
            <a:graphicFrameLocks noGrp="1"/>
          </p:cNvGraphicFramePr>
          <p:nvPr>
            <p:extLst>
              <p:ext uri="{D42A27DB-BD31-4B8C-83A1-F6EECF244321}">
                <p14:modId xmlns:p14="http://schemas.microsoft.com/office/powerpoint/2010/main" val="1874807182"/>
              </p:ext>
            </p:extLst>
          </p:nvPr>
        </p:nvGraphicFramePr>
        <p:xfrm>
          <a:off x="387925" y="794536"/>
          <a:ext cx="11565777" cy="6014272"/>
        </p:xfrm>
        <a:graphic>
          <a:graphicData uri="http://schemas.openxmlformats.org/drawingml/2006/table">
            <a:tbl>
              <a:tblPr firstRow="1" bandRow="1">
                <a:tableStyleId>{5C22544A-7EE6-4342-B048-85BDC9FD1C3A}</a:tableStyleId>
              </a:tblPr>
              <a:tblGrid>
                <a:gridCol w="1699809">
                  <a:extLst>
                    <a:ext uri="{9D8B030D-6E8A-4147-A177-3AD203B41FA5}">
                      <a16:colId xmlns:a16="http://schemas.microsoft.com/office/drawing/2014/main" val="1177648477"/>
                    </a:ext>
                  </a:extLst>
                </a:gridCol>
                <a:gridCol w="3968067">
                  <a:extLst>
                    <a:ext uri="{9D8B030D-6E8A-4147-A177-3AD203B41FA5}">
                      <a16:colId xmlns:a16="http://schemas.microsoft.com/office/drawing/2014/main" val="955178688"/>
                    </a:ext>
                  </a:extLst>
                </a:gridCol>
                <a:gridCol w="2654681">
                  <a:extLst>
                    <a:ext uri="{9D8B030D-6E8A-4147-A177-3AD203B41FA5}">
                      <a16:colId xmlns:a16="http://schemas.microsoft.com/office/drawing/2014/main" val="3579033742"/>
                    </a:ext>
                  </a:extLst>
                </a:gridCol>
                <a:gridCol w="3243220">
                  <a:extLst>
                    <a:ext uri="{9D8B030D-6E8A-4147-A177-3AD203B41FA5}">
                      <a16:colId xmlns:a16="http://schemas.microsoft.com/office/drawing/2014/main" val="3226464245"/>
                    </a:ext>
                  </a:extLst>
                </a:gridCol>
              </a:tblGrid>
              <a:tr h="527872">
                <a:tc>
                  <a:txBody>
                    <a:bodyPr/>
                    <a:lstStyle/>
                    <a:p>
                      <a:r>
                        <a:rPr lang="en-US" sz="1200" dirty="0"/>
                        <a:t># Step</a:t>
                      </a:r>
                    </a:p>
                  </a:txBody>
                  <a:tcPr/>
                </a:tc>
                <a:tc>
                  <a:txBody>
                    <a:bodyPr/>
                    <a:lstStyle/>
                    <a:p>
                      <a:r>
                        <a:rPr lang="en-US" sz="1200" dirty="0"/>
                        <a:t>Export Tables into local .csv or .parquet format</a:t>
                      </a:r>
                    </a:p>
                  </a:txBody>
                  <a:tcPr/>
                </a:tc>
                <a:tc>
                  <a:txBody>
                    <a:bodyPr/>
                    <a:lstStyle/>
                    <a:p>
                      <a:r>
                        <a:rPr lang="en-US" sz="1200" dirty="0" err="1"/>
                        <a:t>Polybase</a:t>
                      </a:r>
                      <a:r>
                        <a:rPr lang="en-US" sz="1200" dirty="0"/>
                        <a:t> Export</a:t>
                      </a:r>
                    </a:p>
                  </a:txBody>
                  <a:tcPr/>
                </a:tc>
                <a:tc>
                  <a:txBody>
                    <a:bodyPr/>
                    <a:lstStyle/>
                    <a:p>
                      <a:r>
                        <a:rPr lang="en-US" sz="1200" dirty="0"/>
                        <a:t>Results </a:t>
                      </a:r>
                    </a:p>
                  </a:txBody>
                  <a:tcPr/>
                </a:tc>
                <a:extLst>
                  <a:ext uri="{0D108BD9-81ED-4DB2-BD59-A6C34878D82A}">
                    <a16:rowId xmlns:a16="http://schemas.microsoft.com/office/drawing/2014/main" val="1719872795"/>
                  </a:ext>
                </a:extLst>
              </a:tr>
              <a:tr h="370840">
                <a:tc>
                  <a:txBody>
                    <a:bodyPr/>
                    <a:lstStyle/>
                    <a:p>
                      <a:r>
                        <a:rPr lang="en-US" sz="1200" dirty="0"/>
                        <a:t>1 – Task 1</a:t>
                      </a:r>
                    </a:p>
                  </a:txBody>
                  <a:tcPr/>
                </a:tc>
                <a:tc>
                  <a:txBody>
                    <a:bodyPr/>
                    <a:lstStyle/>
                    <a:p>
                      <a:r>
                        <a:rPr lang="en-US" sz="1200" b="1" dirty="0"/>
                        <a:t>Translate SQL Tables </a:t>
                      </a:r>
                    </a:p>
                    <a:p>
                      <a:r>
                        <a:rPr lang="en-US" sz="1200" dirty="0"/>
                        <a:t>(Module 1_TranslateTableDDLs)</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Azure Synapse Table DDLs generated </a:t>
                      </a:r>
                    </a:p>
                  </a:txBody>
                  <a:tcPr/>
                </a:tc>
                <a:extLst>
                  <a:ext uri="{0D108BD9-81ED-4DB2-BD59-A6C34878D82A}">
                    <a16:rowId xmlns:a16="http://schemas.microsoft.com/office/drawing/2014/main" val="2037859721"/>
                  </a:ext>
                </a:extLst>
              </a:tr>
              <a:tr h="370840">
                <a:tc>
                  <a:txBody>
                    <a:bodyPr/>
                    <a:lstStyle/>
                    <a:p>
                      <a:r>
                        <a:rPr lang="en-US" sz="1200" dirty="0"/>
                        <a:t>1 – Task 2</a:t>
                      </a:r>
                    </a:p>
                  </a:txBody>
                  <a:tcPr/>
                </a:tc>
                <a:tc>
                  <a:txBody>
                    <a:bodyPr/>
                    <a:lstStyle/>
                    <a:p>
                      <a:r>
                        <a:rPr lang="en-US" sz="1200" b="1" dirty="0"/>
                        <a:t>Execute Synapse Tables </a:t>
                      </a:r>
                      <a:r>
                        <a:rPr lang="en-US" sz="1200" dirty="0"/>
                        <a:t>DDLs (or DMLs)</a:t>
                      </a:r>
                    </a:p>
                    <a:p>
                      <a:r>
                        <a:rPr lang="en-US" sz="1200" dirty="0"/>
                        <a:t>(Module 5_RunSqlFilesInfolder)</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Tables Created in Azure Synapse</a:t>
                      </a:r>
                    </a:p>
                  </a:txBody>
                  <a:tcPr/>
                </a:tc>
                <a:extLst>
                  <a:ext uri="{0D108BD9-81ED-4DB2-BD59-A6C34878D82A}">
                    <a16:rowId xmlns:a16="http://schemas.microsoft.com/office/drawing/2014/main" val="2288498746"/>
                  </a:ext>
                </a:extLst>
              </a:tr>
              <a:tr h="493850">
                <a:tc>
                  <a:txBody>
                    <a:bodyPr/>
                    <a:lstStyle/>
                    <a:p>
                      <a:r>
                        <a:rPr lang="en-US" sz="1200" dirty="0"/>
                        <a:t>1 – Task 3 </a:t>
                      </a:r>
                    </a:p>
                  </a:txBody>
                  <a:tcPr/>
                </a:tc>
                <a:tc>
                  <a:txBody>
                    <a:bodyPr/>
                    <a:lstStyle/>
                    <a:p>
                      <a:r>
                        <a:rPr lang="en-US" sz="1200" dirty="0"/>
                        <a:t>Extract SQL Server Code and Map Databases and Schemas (Module 1A_ExtractCodeDDLs, and Module 1B_MapDatabasesAndSchemas) </a:t>
                      </a:r>
                    </a:p>
                  </a:txBody>
                  <a:tcPr/>
                </a:tc>
                <a:tc>
                  <a:txBody>
                    <a:bodyPr/>
                    <a:lstStyle/>
                    <a:p>
                      <a:r>
                        <a:rPr lang="en-US" sz="1200" dirty="0">
                          <a:sym typeface="Wingdings" panose="05000000000000000000" pitchFamily="2" charset="2"/>
                        </a:rPr>
                        <a:t> </a:t>
                      </a:r>
                      <a:r>
                        <a:rPr lang="en-US" sz="1200" dirty="0"/>
                        <a:t>Same</a:t>
                      </a:r>
                    </a:p>
                    <a:p>
                      <a:endParaRPr lang="en-US" sz="1200" dirty="0"/>
                    </a:p>
                  </a:txBody>
                  <a:tcPr/>
                </a:tc>
                <a:tc>
                  <a:txBody>
                    <a:bodyPr/>
                    <a:lstStyle/>
                    <a:p>
                      <a:r>
                        <a:rPr lang="en-US" sz="1200" dirty="0"/>
                        <a:t>Code (Views, Stored Procedures, Functions) have the desired Azure Synapse DB name and Schema Name</a:t>
                      </a:r>
                    </a:p>
                  </a:txBody>
                  <a:tcPr/>
                </a:tc>
                <a:extLst>
                  <a:ext uri="{0D108BD9-81ED-4DB2-BD59-A6C34878D82A}">
                    <a16:rowId xmlns:a16="http://schemas.microsoft.com/office/drawing/2014/main" val="3534780150"/>
                  </a:ext>
                </a:extLst>
              </a:tr>
              <a:tr h="493850">
                <a:tc>
                  <a:txBody>
                    <a:bodyPr/>
                    <a:lstStyle/>
                    <a:p>
                      <a:r>
                        <a:rPr lang="en-US" sz="1200" dirty="0"/>
                        <a:t>1 – Task 4 </a:t>
                      </a:r>
                    </a:p>
                  </a:txBody>
                  <a:tcPr/>
                </a:tc>
                <a:tc>
                  <a:txBody>
                    <a:bodyPr/>
                    <a:lstStyle/>
                    <a:p>
                      <a:r>
                        <a:rPr lang="en-US" sz="1200" dirty="0"/>
                        <a:t>Perform Additional Code Translation (Manually or using Azure Synapse Pathway) and then Execute Code using (Module 5_RunSqlFilesInfolder)</a:t>
                      </a:r>
                    </a:p>
                  </a:txBody>
                  <a:tcPr/>
                </a:tc>
                <a:tc>
                  <a:txBody>
                    <a:bodyPr/>
                    <a:lstStyle/>
                    <a:p>
                      <a:r>
                        <a:rPr lang="en-US" sz="1200" dirty="0">
                          <a:sym typeface="Wingdings" panose="05000000000000000000" pitchFamily="2" charset="2"/>
                        </a:rPr>
                        <a:t> </a:t>
                      </a:r>
                      <a:r>
                        <a:rPr lang="en-US" sz="1200" dirty="0"/>
                        <a:t>Same</a:t>
                      </a:r>
                    </a:p>
                  </a:txBody>
                  <a:tcPr/>
                </a:tc>
                <a:tc>
                  <a:txBody>
                    <a:bodyPr/>
                    <a:lstStyle/>
                    <a:p>
                      <a:r>
                        <a:rPr lang="en-US" sz="1200" dirty="0"/>
                        <a:t>Code is migrated into Azure Synapse </a:t>
                      </a:r>
                    </a:p>
                  </a:txBody>
                  <a:tcPr/>
                </a:tc>
                <a:extLst>
                  <a:ext uri="{0D108BD9-81ED-4DB2-BD59-A6C34878D82A}">
                    <a16:rowId xmlns:a16="http://schemas.microsoft.com/office/drawing/2014/main" val="4149870957"/>
                  </a:ext>
                </a:extLst>
              </a:tr>
              <a:tr h="493850">
                <a:tc>
                  <a:txBody>
                    <a:bodyPr/>
                    <a:lstStyle/>
                    <a:p>
                      <a:r>
                        <a:rPr lang="en-US" sz="1200" dirty="0"/>
                        <a:t>2 or 2B</a:t>
                      </a:r>
                    </a:p>
                  </a:txBody>
                  <a:tcPr/>
                </a:tc>
                <a:tc>
                  <a:txBody>
                    <a:bodyPr/>
                    <a:lstStyle/>
                    <a:p>
                      <a:r>
                        <a:rPr lang="en-US" sz="1200" b="1" dirty="0"/>
                        <a:t>Export SQL Server Table data into .csv files </a:t>
                      </a:r>
                    </a:p>
                    <a:p>
                      <a:r>
                        <a:rPr lang="en-US" sz="1200" dirty="0"/>
                        <a:t>(Module 2_ExportSourceDataWithBCP)</a:t>
                      </a:r>
                    </a:p>
                    <a:p>
                      <a:r>
                        <a:rPr lang="en-US" sz="1200" b="1" dirty="0"/>
                        <a:t>Export SQL Server Table data into .parquet files </a:t>
                      </a:r>
                    </a:p>
                    <a:p>
                      <a:r>
                        <a:rPr lang="en-US" sz="1200" dirty="0"/>
                        <a:t>(Module 2B_ExportSourceDataToParquet)</a:t>
                      </a:r>
                    </a:p>
                  </a:txBody>
                  <a:tcPr/>
                </a:tc>
                <a:tc>
                  <a:txBody>
                    <a:bodyPr/>
                    <a:lstStyle/>
                    <a:p>
                      <a:endParaRPr lang="en-US" sz="1200" dirty="0"/>
                    </a:p>
                  </a:txBody>
                  <a:tcPr/>
                </a:tc>
                <a:tc>
                  <a:txBody>
                    <a:bodyPr/>
                    <a:lstStyle/>
                    <a:p>
                      <a:r>
                        <a:rPr lang="en-US" sz="1200" dirty="0"/>
                        <a:t>Data is exported to local files (.csv or .parquet)</a:t>
                      </a:r>
                    </a:p>
                  </a:txBody>
                  <a:tcPr/>
                </a:tc>
                <a:extLst>
                  <a:ext uri="{0D108BD9-81ED-4DB2-BD59-A6C34878D82A}">
                    <a16:rowId xmlns:a16="http://schemas.microsoft.com/office/drawing/2014/main" val="1141898369"/>
                  </a:ext>
                </a:extLst>
              </a:tr>
              <a:tr h="370840">
                <a:tc>
                  <a:txBody>
                    <a:bodyPr/>
                    <a:lstStyle/>
                    <a:p>
                      <a:r>
                        <a:rPr lang="en-US" sz="1200" dirty="0"/>
                        <a:t>2A – Generate </a:t>
                      </a:r>
                      <a:r>
                        <a:rPr lang="en-US" sz="1200" dirty="0" err="1"/>
                        <a:t>Polybase</a:t>
                      </a:r>
                      <a:r>
                        <a:rPr lang="en-US" sz="1200" dirty="0"/>
                        <a:t> Code</a:t>
                      </a:r>
                    </a:p>
                  </a:txBody>
                  <a:tcPr/>
                </a:tc>
                <a:tc>
                  <a:txBody>
                    <a:bodyPr/>
                    <a:lstStyle/>
                    <a:p>
                      <a:endParaRPr lang="en-US" sz="1200" dirty="0"/>
                    </a:p>
                  </a:txBody>
                  <a:tcPr/>
                </a:tc>
                <a:tc>
                  <a:txBody>
                    <a:bodyPr/>
                    <a:lstStyle/>
                    <a:p>
                      <a:r>
                        <a:rPr lang="en-US" sz="1200" b="1" dirty="0"/>
                        <a:t>Generate </a:t>
                      </a:r>
                      <a:r>
                        <a:rPr lang="en-US" sz="1200" b="1" dirty="0" err="1"/>
                        <a:t>Polybase</a:t>
                      </a:r>
                      <a:r>
                        <a:rPr lang="en-US" sz="1200" b="1" dirty="0"/>
                        <a:t> Export Scripts  </a:t>
                      </a:r>
                    </a:p>
                    <a:p>
                      <a:r>
                        <a:rPr lang="en-US" sz="1200" b="0" dirty="0"/>
                        <a:t>(Module 2A_GeneratePolybaseExportScripts)</a:t>
                      </a:r>
                    </a:p>
                  </a:txBody>
                  <a:tcPr/>
                </a:tc>
                <a:tc>
                  <a:txBody>
                    <a:bodyPr/>
                    <a:lstStyle/>
                    <a:p>
                      <a:r>
                        <a:rPr lang="en-US" sz="1200" dirty="0" err="1"/>
                        <a:t>Polybase</a:t>
                      </a:r>
                      <a:r>
                        <a:rPr lang="en-US" sz="1200" dirty="0"/>
                        <a:t> Export T-SQL Scripts generated </a:t>
                      </a:r>
                    </a:p>
                  </a:txBody>
                  <a:tcPr/>
                </a:tc>
                <a:extLst>
                  <a:ext uri="{0D108BD9-81ED-4DB2-BD59-A6C34878D82A}">
                    <a16:rowId xmlns:a16="http://schemas.microsoft.com/office/drawing/2014/main" val="3461168974"/>
                  </a:ext>
                </a:extLst>
              </a:tr>
              <a:tr h="370840">
                <a:tc>
                  <a:txBody>
                    <a:bodyPr/>
                    <a:lstStyle/>
                    <a:p>
                      <a:r>
                        <a:rPr lang="en-US" sz="1200" dirty="0"/>
                        <a:t>3 </a:t>
                      </a:r>
                    </a:p>
                  </a:txBody>
                  <a:tcPr/>
                </a:tc>
                <a:tc>
                  <a:txBody>
                    <a:bodyPr/>
                    <a:lstStyle/>
                    <a:p>
                      <a:r>
                        <a:rPr lang="en-US" sz="1200" b="1" dirty="0"/>
                        <a:t>Upload exported Data into Azure Storage </a:t>
                      </a:r>
                    </a:p>
                    <a:p>
                      <a:r>
                        <a:rPr lang="en-US" sz="1200" dirty="0"/>
                        <a:t>(Module 3_LoadDataIntoAzureStorage)</a:t>
                      </a:r>
                    </a:p>
                  </a:txBody>
                  <a:tcPr/>
                </a:tc>
                <a:tc>
                  <a:txBody>
                    <a:bodyPr/>
                    <a:lstStyle/>
                    <a:p>
                      <a:endParaRPr lang="en-US" sz="1200" dirty="0"/>
                    </a:p>
                  </a:txBody>
                  <a:tcPr/>
                </a:tc>
                <a:tc>
                  <a:txBody>
                    <a:bodyPr/>
                    <a:lstStyle/>
                    <a:p>
                      <a:r>
                        <a:rPr lang="en-US" sz="1200" dirty="0"/>
                        <a:t>Data loaded to Azure Storage</a:t>
                      </a:r>
                    </a:p>
                  </a:txBody>
                  <a:tcPr/>
                </a:tc>
                <a:extLst>
                  <a:ext uri="{0D108BD9-81ED-4DB2-BD59-A6C34878D82A}">
                    <a16:rowId xmlns:a16="http://schemas.microsoft.com/office/drawing/2014/main" val="3434228406"/>
                  </a:ext>
                </a:extLst>
              </a:tr>
              <a:tr h="370840">
                <a:tc>
                  <a:txBody>
                    <a:bodyPr/>
                    <a:lstStyle/>
                    <a:p>
                      <a:r>
                        <a:rPr lang="en-US" sz="1200" dirty="0"/>
                        <a:t>3A – Run </a:t>
                      </a:r>
                      <a:r>
                        <a:rPr lang="en-US" sz="1200" dirty="0" err="1"/>
                        <a:t>Polybase</a:t>
                      </a:r>
                      <a:r>
                        <a:rPr lang="en-US" sz="1200" dirty="0"/>
                        <a:t> Code</a:t>
                      </a:r>
                    </a:p>
                  </a:txBody>
                  <a:tcPr/>
                </a:tc>
                <a:tc>
                  <a:txBody>
                    <a:bodyPr/>
                    <a:lstStyle/>
                    <a:p>
                      <a:endParaRPr lang="en-US" sz="1200" dirty="0"/>
                    </a:p>
                  </a:txBody>
                  <a:tcPr/>
                </a:tc>
                <a:tc>
                  <a:txBody>
                    <a:bodyPr/>
                    <a:lstStyle/>
                    <a:p>
                      <a:r>
                        <a:rPr lang="en-US" sz="1200" b="1" dirty="0"/>
                        <a:t>Execute </a:t>
                      </a:r>
                      <a:r>
                        <a:rPr lang="en-US" sz="1200" b="1" dirty="0" err="1"/>
                        <a:t>Polybase</a:t>
                      </a:r>
                      <a:r>
                        <a:rPr lang="en-US" sz="1200" b="1" dirty="0"/>
                        <a:t> Export Scripts (</a:t>
                      </a:r>
                      <a:r>
                        <a:rPr lang="en-US" sz="12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t>Data exported directly to Azure Storage from SQL Server</a:t>
                      </a:r>
                    </a:p>
                  </a:txBody>
                  <a:tcPr/>
                </a:tc>
                <a:extLst>
                  <a:ext uri="{0D108BD9-81ED-4DB2-BD59-A6C34878D82A}">
                    <a16:rowId xmlns:a16="http://schemas.microsoft.com/office/drawing/2014/main" val="716953229"/>
                  </a:ext>
                </a:extLst>
              </a:tr>
              <a:tr h="370840">
                <a:tc>
                  <a:txBody>
                    <a:bodyPr/>
                    <a:lstStyle/>
                    <a:p>
                      <a:r>
                        <a:rPr lang="en-US" sz="1200" dirty="0"/>
                        <a:t>4</a:t>
                      </a:r>
                    </a:p>
                  </a:txBody>
                  <a:tcPr/>
                </a:tc>
                <a:tc>
                  <a:txBody>
                    <a:bodyPr/>
                    <a:lstStyle/>
                    <a:p>
                      <a:r>
                        <a:rPr lang="en-US" sz="1200" b="1" dirty="0"/>
                        <a:t>Generate COPY Into Scripts </a:t>
                      </a:r>
                    </a:p>
                    <a:p>
                      <a:r>
                        <a:rPr lang="en-US" sz="1200" b="0" dirty="0"/>
                        <a:t>(Module 4_GenerateCopyIntoScripts)</a:t>
                      </a:r>
                    </a:p>
                  </a:txBody>
                  <a:tcPr/>
                </a:tc>
                <a:tc>
                  <a:txBody>
                    <a:bodyPr/>
                    <a:lstStyle/>
                    <a:p>
                      <a:r>
                        <a:rPr lang="en-US" sz="1200" dirty="0"/>
                        <a:t>Same as BCP</a:t>
                      </a:r>
                    </a:p>
                  </a:txBody>
                  <a:tcPr/>
                </a:tc>
                <a:tc>
                  <a:txBody>
                    <a:bodyPr/>
                    <a:lstStyle/>
                    <a:p>
                      <a:r>
                        <a:rPr lang="en-US" sz="1200" dirty="0"/>
                        <a:t>Copy Into T-SQL Scripts generated </a:t>
                      </a:r>
                    </a:p>
                  </a:txBody>
                  <a:tcPr/>
                </a:tc>
                <a:extLst>
                  <a:ext uri="{0D108BD9-81ED-4DB2-BD59-A6C34878D82A}">
                    <a16:rowId xmlns:a16="http://schemas.microsoft.com/office/drawing/2014/main" val="2155803636"/>
                  </a:ext>
                </a:extLst>
              </a:tr>
              <a:tr h="370840">
                <a:tc>
                  <a:txBody>
                    <a:bodyPr/>
                    <a:lstStyle/>
                    <a:p>
                      <a:r>
                        <a:rPr lang="en-US" sz="1200" dirty="0"/>
                        <a:t>5</a:t>
                      </a:r>
                    </a:p>
                  </a:txBody>
                  <a:tcPr/>
                </a:tc>
                <a:tc>
                  <a:txBody>
                    <a:bodyPr/>
                    <a:lstStyle/>
                    <a:p>
                      <a:r>
                        <a:rPr lang="en-US" sz="1200" b="1" dirty="0"/>
                        <a:t>Execute COPY Into Scripts </a:t>
                      </a:r>
                    </a:p>
                    <a:p>
                      <a:r>
                        <a:rPr lang="en-US" sz="1200" dirty="0"/>
                        <a:t>(Module 5_RunSqlFilesInFolder)</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dirty="0"/>
                        <a:t>Same as BCP</a:t>
                      </a:r>
                    </a:p>
                    <a:p>
                      <a:endParaRPr lang="en-US" sz="1200" dirty="0"/>
                    </a:p>
                  </a:txBody>
                  <a:tcPr/>
                </a:tc>
                <a:tc>
                  <a:txBody>
                    <a:bodyPr/>
                    <a:lstStyle/>
                    <a:p>
                      <a:r>
                        <a:rPr lang="en-US" sz="1200" dirty="0"/>
                        <a:t>Data imported to Synapse </a:t>
                      </a:r>
                    </a:p>
                  </a:txBody>
                  <a:tcPr/>
                </a:tc>
                <a:extLst>
                  <a:ext uri="{0D108BD9-81ED-4DB2-BD59-A6C34878D82A}">
                    <a16:rowId xmlns:a16="http://schemas.microsoft.com/office/drawing/2014/main" val="925427178"/>
                  </a:ext>
                </a:extLst>
              </a:tr>
            </a:tbl>
          </a:graphicData>
        </a:graphic>
      </p:graphicFrame>
    </p:spTree>
    <p:extLst>
      <p:ext uri="{BB962C8B-B14F-4D97-AF65-F5344CB8AC3E}">
        <p14:creationId xmlns:p14="http://schemas.microsoft.com/office/powerpoint/2010/main" val="3003274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8263" y="457200"/>
            <a:ext cx="11018520" cy="774071"/>
          </a:xfrm>
        </p:spPr>
        <p:txBody>
          <a:bodyPr>
            <a:noAutofit/>
          </a:bodyPr>
          <a:lstStyle/>
          <a:p>
            <a:r>
              <a:rPr lang="en-US" dirty="0"/>
              <a:t>PowerShell Modules for Exporting into Local files </a:t>
            </a:r>
            <a:endParaRPr lang="en-US" sz="16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sp>
        <p:nvSpPr>
          <p:cNvPr id="4" name="TextBox 3">
            <a:extLst>
              <a:ext uri="{FF2B5EF4-FFF2-40B4-BE49-F238E27FC236}">
                <a16:creationId xmlns:a16="http://schemas.microsoft.com/office/drawing/2014/main" id="{3A7C52D9-E15A-4A27-9051-1F5A2F4E2DF2}"/>
              </a:ext>
            </a:extLst>
          </p:cNvPr>
          <p:cNvSpPr txBox="1"/>
          <p:nvPr/>
        </p:nvSpPr>
        <p:spPr>
          <a:xfrm>
            <a:off x="586740" y="1248884"/>
            <a:ext cx="11018520" cy="5130828"/>
          </a:xfrm>
          <a:prstGeom prst="rect">
            <a:avLst/>
          </a:prstGeom>
          <a:noFill/>
        </p:spPr>
        <p:txBody>
          <a:bodyPr wrap="square" lIns="0" tIns="0" rIns="0" bIns="0" rtlCol="0">
            <a:spAutoFit/>
          </a:bodyPr>
          <a:lstStyle/>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There are five modules that contain PowerShell Scripts and T-SQL Scripts designed to accomplish key task(s) if you will use BCP Export method. </a:t>
            </a:r>
          </a:p>
          <a:p>
            <a:pPr marL="0" marR="0">
              <a:lnSpc>
                <a:spcPct val="115000"/>
              </a:lnSpc>
              <a:spcBef>
                <a:spcPts val="600"/>
              </a:spcBef>
              <a:spcAft>
                <a:spcPts val="600"/>
              </a:spcAft>
            </a:pPr>
            <a:r>
              <a:rPr lang="en-US" sz="1200" dirty="0">
                <a:effectLst/>
                <a:ea typeface="SimSun" panose="02010600030101010101" pitchFamily="2" charset="-122"/>
                <a:cs typeface="Times New Roman" panose="02020603050405020304" pitchFamily="18" charset="0"/>
              </a:rPr>
              <a:t>The modules are summarized as below:</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1_TranslateTableDDLs</a:t>
            </a:r>
            <a:r>
              <a:rPr lang="en-US" sz="1200" dirty="0">
                <a:effectLst/>
                <a:ea typeface="SimSun" panose="02010600030101010101" pitchFamily="2" charset="-122"/>
                <a:cs typeface="Times New Roman" panose="02020603050405020304" pitchFamily="18" charset="0"/>
              </a:rPr>
              <a:t>: Translate SQL objects (DDLs) from source system format to Azure Synapse format. The output is stored as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in specified output file folder (configurable). ). </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1A_ExtractCodeDDLs:</a:t>
            </a:r>
            <a:r>
              <a:rPr lang="en-US" sz="1200" b="0" i="0" dirty="0">
                <a:solidFill>
                  <a:srgbClr val="24292F"/>
                </a:solidFill>
                <a:effectLst/>
              </a:rPr>
              <a:t> Script out SQL Objects (Views, Functions, Stored Procedures, and Triggers) and write each object into a separate .</a:t>
            </a:r>
            <a:r>
              <a:rPr lang="en-US" sz="1200" b="0" i="0" dirty="0" err="1">
                <a:solidFill>
                  <a:srgbClr val="24292F"/>
                </a:solidFill>
                <a:effectLst/>
              </a:rPr>
              <a:t>sql</a:t>
            </a:r>
            <a:r>
              <a:rPr lang="en-US" sz="1200" b="0" i="0" dirty="0">
                <a:solidFill>
                  <a:srgbClr val="24292F"/>
                </a:solidFill>
                <a:effectLst/>
              </a:rPr>
              <a:t> file.</a:t>
            </a:r>
            <a:endParaRPr lang="en-US" sz="1200" b="1"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1B_MapDatabasesAndScheams: </a:t>
            </a:r>
            <a:r>
              <a:rPr lang="en-US" sz="1200" b="0" i="0" dirty="0">
                <a:solidFill>
                  <a:srgbClr val="24292F"/>
                </a:solidFill>
                <a:effectLst/>
              </a:rPr>
              <a:t>Map SQL Server Database &amp; Schema into Synapse Database and Schema. In addition, unsupported data types in the code are mostly discovered and counted.</a:t>
            </a:r>
            <a:endParaRPr lang="en-US" sz="1200" dirty="0">
              <a:effectLst/>
              <a:ea typeface="SimSun" panose="02010600030101010101" pitchFamily="2" charset="-122"/>
              <a:cs typeface="Times New Roman" panose="02020603050405020304" pitchFamily="18" charset="0"/>
            </a:endParaRP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2_ExportSourceDataWithBCP</a:t>
            </a:r>
            <a:r>
              <a:rPr lang="en-US" sz="1200" dirty="0">
                <a:effectLst/>
                <a:ea typeface="SimSun" panose="02010600030101010101" pitchFamily="2" charset="-122"/>
                <a:cs typeface="Times New Roman" panose="02020603050405020304" pitchFamily="18" charset="0"/>
              </a:rPr>
              <a:t>: Export SQL Server Tables into data files stored in predefined structure and format (.csv or .txt)</a:t>
            </a:r>
          </a:p>
          <a:p>
            <a:pPr marL="22860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2B_ExportSourceDataWithBCP</a:t>
            </a:r>
            <a:r>
              <a:rPr lang="en-US" sz="1200" dirty="0">
                <a:effectLst/>
                <a:ea typeface="SimSun" panose="02010600030101010101" pitchFamily="2" charset="-122"/>
                <a:cs typeface="Times New Roman" panose="02020603050405020304" pitchFamily="18" charset="0"/>
              </a:rPr>
              <a:t>: Export SQL Server Tables into data files stored in parquet format (.parquet)</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3_LoadDataIntoAzureStorage</a:t>
            </a:r>
            <a:r>
              <a:rPr lang="en-US" sz="1200" dirty="0">
                <a:effectLst/>
                <a:ea typeface="SimSun" panose="02010600030101010101" pitchFamily="2" charset="-122"/>
                <a:cs typeface="Times New Roman" panose="02020603050405020304" pitchFamily="18" charset="0"/>
              </a:rPr>
              <a:t>: Load exported data files into specified container in Azure Storage.</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4_GenerateCopyIntoScripts</a:t>
            </a:r>
            <a:r>
              <a:rPr lang="en-US" sz="1200" dirty="0">
                <a:effectLst/>
                <a:ea typeface="SimSun" panose="02010600030101010101" pitchFamily="2" charset="-122"/>
                <a:cs typeface="Times New Roman" panose="02020603050405020304" pitchFamily="18" charset="0"/>
              </a:rPr>
              <a:t>: Generate “</a:t>
            </a:r>
            <a:r>
              <a:rPr lang="en-US" sz="1200" dirty="0">
                <a:solidFill>
                  <a:srgbClr val="00B0F0"/>
                </a:solidFill>
                <a:effectLst/>
                <a:ea typeface="SimSun" panose="02010600030101010101" pitchFamily="2" charset="-122"/>
                <a:cs typeface="Times New Roman" panose="02020603050405020304" pitchFamily="18" charset="0"/>
              </a:rPr>
              <a:t>COPY Into</a:t>
            </a:r>
            <a:r>
              <a:rPr lang="en-US" sz="1200" dirty="0">
                <a:effectLst/>
                <a:ea typeface="SimSun" panose="02010600030101010101" pitchFamily="2" charset="-122"/>
                <a:cs typeface="Times New Roman" panose="02020603050405020304" pitchFamily="18" charset="0"/>
              </a:rPr>
              <a:t>” T-SQL Scripts that will move data from Azure Storage into Azure Synapse SQL Pool tables, once executed.</a:t>
            </a:r>
          </a:p>
          <a:p>
            <a:pPr marL="228600" marR="0">
              <a:lnSpc>
                <a:spcPct val="115000"/>
              </a:lnSpc>
              <a:spcBef>
                <a:spcPts val="600"/>
              </a:spcBef>
              <a:spcAft>
                <a:spcPts val="600"/>
              </a:spcAft>
            </a:pPr>
            <a:r>
              <a:rPr lang="en-US" sz="1200" b="1" dirty="0">
                <a:effectLst/>
                <a:ea typeface="SimSun" panose="02010600030101010101" pitchFamily="2" charset="-122"/>
                <a:cs typeface="Times New Roman" panose="02020603050405020304" pitchFamily="18" charset="0"/>
              </a:rPr>
              <a:t>5_RunSqlFilesInFolder</a:t>
            </a:r>
            <a:r>
              <a:rPr lang="en-US" sz="1200" dirty="0">
                <a:effectLst/>
                <a:ea typeface="SimSun" panose="02010600030101010101" pitchFamily="2" charset="-122"/>
                <a:cs typeface="Times New Roman" panose="02020603050405020304" pitchFamily="18" charset="0"/>
              </a:rPr>
              <a:t>: Run all T-SQL Scripts defined in .</a:t>
            </a:r>
            <a:r>
              <a:rPr lang="en-US" sz="1200" dirty="0" err="1">
                <a:effectLst/>
                <a:ea typeface="SimSun" panose="02010600030101010101" pitchFamily="2" charset="-122"/>
                <a:cs typeface="Times New Roman" panose="02020603050405020304" pitchFamily="18" charset="0"/>
              </a:rPr>
              <a:t>sql</a:t>
            </a:r>
            <a:r>
              <a:rPr lang="en-US" sz="1200" dirty="0">
                <a:effectLst/>
                <a:ea typeface="SimSun" panose="02010600030101010101" pitchFamily="2" charset="-122"/>
                <a:cs typeface="Times New Roman" panose="02020603050405020304" pitchFamily="18" charset="0"/>
              </a:rPr>
              <a:t> files stored in a specified file folder. The T-SQL Scripts can be DDL, DML, Data Movement Scripts (such as Copy Into scripts or </a:t>
            </a:r>
            <a:r>
              <a:rPr lang="en-US" sz="1200" dirty="0" err="1">
                <a:effectLst/>
                <a:ea typeface="SimSun" panose="02010600030101010101" pitchFamily="2" charset="-122"/>
                <a:cs typeface="Times New Roman" panose="02020603050405020304" pitchFamily="18" charset="0"/>
              </a:rPr>
              <a:t>Polybase</a:t>
            </a:r>
            <a:r>
              <a:rPr lang="en-US" sz="1200" dirty="0">
                <a:effectLst/>
                <a:ea typeface="SimSun" panose="02010600030101010101" pitchFamily="2" charset="-122"/>
                <a:cs typeface="Times New Roman" panose="02020603050405020304" pitchFamily="18" charset="0"/>
              </a:rPr>
              <a:t> Export Scripts), or any other scripts such as create/update statistics or indexes. In fact, this module is designed to run all T-SQL scripts in a folder (against Azure Synapse or SQL Server).</a:t>
            </a:r>
          </a:p>
          <a:p>
            <a:pPr marL="228600" marR="0">
              <a:lnSpc>
                <a:spcPct val="115000"/>
              </a:lnSpc>
              <a:spcBef>
                <a:spcPts val="600"/>
              </a:spcBef>
              <a:spcAft>
                <a:spcPts val="600"/>
              </a:spcAft>
            </a:pPr>
            <a:r>
              <a:rPr lang="en-US" sz="1200" dirty="0">
                <a:solidFill>
                  <a:srgbClr val="0000FF"/>
                </a:solidFill>
                <a:ea typeface="SimSun" panose="02010600030101010101" pitchFamily="2" charset="-122"/>
                <a:cs typeface="Times New Roman" panose="02020603050405020304" pitchFamily="18" charset="0"/>
              </a:rPr>
              <a:t>Note: </a:t>
            </a:r>
            <a:r>
              <a:rPr lang="en-US" sz="1200" b="1" dirty="0">
                <a:solidFill>
                  <a:srgbClr val="0000FF"/>
                </a:solidFill>
                <a:effectLst/>
                <a:ea typeface="SimSun" panose="02010600030101010101" pitchFamily="2" charset="-122"/>
                <a:cs typeface="Times New Roman" panose="02020603050405020304" pitchFamily="18" charset="0"/>
              </a:rPr>
              <a:t>5_RunSqlFilesInFolder is reused twice in the process: </a:t>
            </a:r>
            <a:r>
              <a:rPr lang="en-US" sz="1200" dirty="0">
                <a:solidFill>
                  <a:srgbClr val="0000FF"/>
                </a:solidFill>
                <a:effectLst/>
                <a:ea typeface="SimSun" panose="02010600030101010101" pitchFamily="2" charset="-122"/>
                <a:cs typeface="Times New Roman" panose="02020603050405020304" pitchFamily="18" charset="0"/>
              </a:rPr>
              <a:t>(1) Run T-SQL Scripts generated from 1_TranslateMetadata, and (2) Run T-SQL Scripts generated from 4_GenerateCopyIntoScripts. You can use module 5_RunSqlFileInFolder to execute code manually translated, mapped by module 1B or translated by Azure Synapse Pathway. </a:t>
            </a:r>
          </a:p>
        </p:txBody>
      </p:sp>
    </p:spTree>
    <p:custDataLst>
      <p:tags r:id="rId1"/>
    </p:custDataLst>
    <p:extLst>
      <p:ext uri="{BB962C8B-B14F-4D97-AF65-F5344CB8AC3E}">
        <p14:creationId xmlns:p14="http://schemas.microsoft.com/office/powerpoint/2010/main" val="2762423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56C46-BB7A-40C2-8139-0910E815B97E}"/>
              </a:ext>
            </a:extLst>
          </p:cNvPr>
          <p:cNvSpPr>
            <a:spLocks noGrp="1"/>
          </p:cNvSpPr>
          <p:nvPr>
            <p:ph type="title"/>
          </p:nvPr>
        </p:nvSpPr>
        <p:spPr>
          <a:xfrm>
            <a:off x="586740" y="339505"/>
            <a:ext cx="11018520" cy="466253"/>
          </a:xfrm>
        </p:spPr>
        <p:txBody>
          <a:bodyPr>
            <a:noAutofit/>
          </a:bodyPr>
          <a:lstStyle/>
          <a:p>
            <a:r>
              <a:rPr lang="en-US" sz="1800" dirty="0"/>
              <a:t>Export SQL Server data into local .csv or .parquet files – All  Versions of SQL Servers</a:t>
            </a:r>
            <a:endParaRPr lang="en-US" sz="1800" dirty="0">
              <a:cs typeface="Segoe UI"/>
            </a:endParaRPr>
          </a:p>
        </p:txBody>
      </p:sp>
      <p:sp>
        <p:nvSpPr>
          <p:cNvPr id="10" name="TextBox 9">
            <a:extLst>
              <a:ext uri="{FF2B5EF4-FFF2-40B4-BE49-F238E27FC236}">
                <a16:creationId xmlns:a16="http://schemas.microsoft.com/office/drawing/2014/main" id="{C18F14A2-A722-41CC-BC5C-C2023997D65B}"/>
              </a:ext>
            </a:extLst>
          </p:cNvPr>
          <p:cNvSpPr txBox="1"/>
          <p:nvPr/>
        </p:nvSpPr>
        <p:spPr>
          <a:xfrm>
            <a:off x="17238133" y="8135035"/>
            <a:ext cx="6604000" cy="646331"/>
          </a:xfrm>
          <a:prstGeom prst="rect">
            <a:avLst/>
          </a:prstGeom>
          <a:noFill/>
        </p:spPr>
        <p:txBody>
          <a:bodyPr wrap="square">
            <a:spAutoFit/>
          </a:bodyPr>
          <a:lstStyle/>
          <a:p>
            <a:pPr marL="405615" indent="-280121" defTabSz="914225">
              <a:lnSpc>
                <a:spcPct val="100000"/>
              </a:lnSpc>
              <a:spcBef>
                <a:spcPts val="980"/>
              </a:spcBef>
              <a:buFont typeface="Wingdings" panose="05000000000000000000" pitchFamily="2" charset="2"/>
              <a:buChar char="q"/>
            </a:pPr>
            <a:r>
              <a:rPr lang="en-US" sz="1800">
                <a:solidFill>
                  <a:prstClr val="black"/>
                </a:solidFill>
                <a:highlight>
                  <a:srgbClr val="FFFF00"/>
                </a:highlight>
                <a:latin typeface="Segoe UI"/>
              </a:rPr>
              <a:t>Increase scale by establishing partnerships and collaboration with GBB, CSU, SIs, etc. </a:t>
            </a:r>
          </a:p>
        </p:txBody>
      </p:sp>
      <p:pic>
        <p:nvPicPr>
          <p:cNvPr id="5" name="Picture 4" descr="Diagram&#10;&#10;Description automatically generated">
            <a:extLst>
              <a:ext uri="{FF2B5EF4-FFF2-40B4-BE49-F238E27FC236}">
                <a16:creationId xmlns:a16="http://schemas.microsoft.com/office/drawing/2014/main" id="{3DB6A14A-2E99-42E6-86F6-D47379524E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727" y="805758"/>
            <a:ext cx="7009052" cy="5637716"/>
          </a:xfrm>
          <a:prstGeom prst="rect">
            <a:avLst/>
          </a:prstGeom>
        </p:spPr>
      </p:pic>
    </p:spTree>
    <p:custDataLst>
      <p:tags r:id="rId1"/>
    </p:custDataLst>
    <p:extLst>
      <p:ext uri="{BB962C8B-B14F-4D97-AF65-F5344CB8AC3E}">
        <p14:creationId xmlns:p14="http://schemas.microsoft.com/office/powerpoint/2010/main" val="31447989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3"/>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Y21 Azure Data &amp; AI">
  <a:themeElements>
    <a:clrScheme name="ASB FY21">
      <a:dk1>
        <a:srgbClr val="1A1A1A"/>
      </a:dk1>
      <a:lt1>
        <a:srgbClr val="FFFFFF"/>
      </a:lt1>
      <a:dk2>
        <a:srgbClr val="0D0D0D"/>
      </a:dk2>
      <a:lt2>
        <a:srgbClr val="F2F2F2"/>
      </a:lt2>
      <a:accent1>
        <a:srgbClr val="243A5E"/>
      </a:accent1>
      <a:accent2>
        <a:srgbClr val="0078D4"/>
      </a:accent2>
      <a:accent3>
        <a:srgbClr val="50E6FF"/>
      </a:accent3>
      <a:accent4>
        <a:srgbClr val="32145A"/>
      </a:accent4>
      <a:accent5>
        <a:srgbClr val="5C2D91"/>
      </a:accent5>
      <a:accent6>
        <a:srgbClr val="B4A0FF"/>
      </a:accent6>
      <a:hlink>
        <a:srgbClr val="00B0F0"/>
      </a:hlink>
      <a:folHlink>
        <a:srgbClr val="C5C5C5"/>
      </a:folHlink>
    </a:clrScheme>
    <a:fontScheme name="FY21 Azure Data &amp; A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931C9019BC0345BB9A27BF4B480F9C" ma:contentTypeVersion="11" ma:contentTypeDescription="Create a new document." ma:contentTypeScope="" ma:versionID="9039ea8276e7a0892276f21a3bea6f43">
  <xsd:schema xmlns:xsd="http://www.w3.org/2001/XMLSchema" xmlns:xs="http://www.w3.org/2001/XMLSchema" xmlns:p="http://schemas.microsoft.com/office/2006/metadata/properties" xmlns:ns1="http://schemas.microsoft.com/sharepoint/v3" xmlns:ns2="10b8485d-8343-458f-997f-eb14a276c7b0" xmlns:ns3="cb876bba-6d2b-433c-92f1-7b06ddfde2e0" targetNamespace="http://schemas.microsoft.com/office/2006/metadata/properties" ma:root="true" ma:fieldsID="7f5b75f23843d00c5e59bbcba4252e07" ns1:_="" ns2:_="" ns3:_="">
    <xsd:import namespace="http://schemas.microsoft.com/sharepoint/v3"/>
    <xsd:import namespace="10b8485d-8343-458f-997f-eb14a276c7b0"/>
    <xsd:import namespace="cb876bba-6d2b-433c-92f1-7b06ddfde2e0"/>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0b8485d-8343-458f-997f-eb14a276c7b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fals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b876bba-6d2b-433c-92f1-7b06ddfde2e0"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AutoTags xmlns="10b8485d-8343-458f-997f-eb14a276c7b0" xsi:nil="true"/>
    <PublishingExpirationDate xmlns="http://schemas.microsoft.com/sharepoint/v3" xsi:nil="true"/>
    <PublishingStartDate xmlns="http://schemas.microsoft.com/sharepoint/v3" xsi:nil="true"/>
    <SharedWithUsers xmlns="cb876bba-6d2b-433c-92f1-7b06ddfde2e0">
      <UserInfo>
        <DisplayName>Jeff King (ADLS)</DisplayName>
        <AccountId>2856</AccountId>
        <AccountType/>
      </UserInfo>
      <UserInfo>
        <DisplayName>Echo Wang</DisplayName>
        <AccountId>8030</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2861D5A-CBC1-4D6A-A762-06E46D5A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0b8485d-8343-458f-997f-eb14a276c7b0"/>
    <ds:schemaRef ds:uri="cb876bba-6d2b-433c-92f1-7b06ddfde2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F7E03B-5026-41CA-A8FD-2FF885C6C0AA}">
  <ds:schemaRefs>
    <ds:schemaRef ds:uri="http://purl.org/dc/dcmitype/"/>
    <ds:schemaRef ds:uri="http://schemas.microsoft.com/office/2006/documentManagement/types"/>
    <ds:schemaRef ds:uri="http://schemas.microsoft.com/sharepoint/v3"/>
    <ds:schemaRef ds:uri="http://purl.org/dc/terms/"/>
    <ds:schemaRef ds:uri="cb876bba-6d2b-433c-92f1-7b06ddfde2e0"/>
    <ds:schemaRef ds:uri="http://purl.org/dc/elements/1.1/"/>
    <ds:schemaRef ds:uri="http://schemas.microsoft.com/office/infopath/2007/PartnerControls"/>
    <ds:schemaRef ds:uri="http://schemas.openxmlformats.org/package/2006/metadata/core-properties"/>
    <ds:schemaRef ds:uri="10b8485d-8343-458f-997f-eb14a276c7b0"/>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85BB1219-8868-454C-B30C-98E529A0AB5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750</TotalTime>
  <Words>2647</Words>
  <Application>Microsoft Office PowerPoint</Application>
  <PresentationFormat>Widescreen</PresentationFormat>
  <Paragraphs>239</Paragraphs>
  <Slides>21</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FY21 Azure Data &amp; AI</vt:lpstr>
      <vt:lpstr>SQL Server to Azure Synapse Migration Accelerators (Migration Process, Modules, Scripts)</vt:lpstr>
      <vt:lpstr>PowerPoint Presentation</vt:lpstr>
      <vt:lpstr>SqlToSynapse Migration Accelerators</vt:lpstr>
      <vt:lpstr>SqlToSynapse Migration Accelerator (PowerShell Scripts) </vt:lpstr>
      <vt:lpstr>Reusability</vt:lpstr>
      <vt:lpstr>What Do I need to Use the Utilities? </vt:lpstr>
      <vt:lpstr>  Local .csv/.parquet files or Polybase Export Path </vt:lpstr>
      <vt:lpstr>PowerShell Modules for Exporting into Local files </vt:lpstr>
      <vt:lpstr>Export SQL Server data into local .csv or .parquet files – All  Versions of SQL Servers</vt:lpstr>
      <vt:lpstr>PowerShell Modules to Use for Polybase Export</vt:lpstr>
      <vt:lpstr>SQL Server to Synapse Migration Tasks Carried out by PowerShell Scripts (Modules) – Polybase Export – SQL Servers 2016+ </vt:lpstr>
      <vt:lpstr>To Test the Scripts with an actual SQL Server &amp; Azure Synapse </vt:lpstr>
      <vt:lpstr>PowerPoint Presentation</vt:lpstr>
      <vt:lpstr>  Export SQL Server Tables into Local .csv or .parquet </vt:lpstr>
      <vt:lpstr>PowerPoint Presentation</vt:lpstr>
      <vt:lpstr>PowerPoint Presentation</vt:lpstr>
      <vt:lpstr>PowerPoint Presentation</vt:lpstr>
      <vt:lpstr>Polybase Export Path </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Appliance Migration Accelerator</dc:title>
  <dc:creator>Sharif Islam</dc:creator>
  <cp:lastModifiedBy>Gaiye Zhou</cp:lastModifiedBy>
  <cp:revision>228</cp:revision>
  <dcterms:created xsi:type="dcterms:W3CDTF">2020-08-13T21:10:22Z</dcterms:created>
  <dcterms:modified xsi:type="dcterms:W3CDTF">2022-02-22T21:55:41Z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EFC69554-24C1-42FD-BC2B-DBA01743B2C5</vt:lpwstr>
  </property>
  <property fmtid="{D5CDD505-2E9C-101B-9397-08002B2CF9AE}" pid="3" name="ArticulatePath">
    <vt:lpwstr>AMA Deck_Internal.8.17</vt:lpwstr>
  </property>
  <property fmtid="{D5CDD505-2E9C-101B-9397-08002B2CF9AE}" pid="4" name="ContentTypeId">
    <vt:lpwstr>0x0101003B931C9019BC0345BB9A27BF4B480F9C</vt:lpwstr>
  </property>
  <property fmtid="{D5CDD505-2E9C-101B-9397-08002B2CF9AE}" pid="5" name="MSIP_Label_f42aa342-8706-4288-bd11-ebb85995028c_Enabled">
    <vt:lpwstr>true</vt:lpwstr>
  </property>
  <property fmtid="{D5CDD505-2E9C-101B-9397-08002B2CF9AE}" pid="6" name="MSIP_Label_f42aa342-8706-4288-bd11-ebb85995028c_SetDate">
    <vt:lpwstr>2020-08-19T00:01:52Z</vt:lpwstr>
  </property>
  <property fmtid="{D5CDD505-2E9C-101B-9397-08002B2CF9AE}" pid="7" name="MSIP_Label_f42aa342-8706-4288-bd11-ebb85995028c_Method">
    <vt:lpwstr>Standard</vt:lpwstr>
  </property>
  <property fmtid="{D5CDD505-2E9C-101B-9397-08002B2CF9AE}" pid="8" name="MSIP_Label_f42aa342-8706-4288-bd11-ebb85995028c_Name">
    <vt:lpwstr>Internal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ActionId">
    <vt:lpwstr>c31326a8-943f-41c0-becb-0fb57b24f6ac</vt:lpwstr>
  </property>
  <property fmtid="{D5CDD505-2E9C-101B-9397-08002B2CF9AE}" pid="11" name="MSIP_Label_f42aa342-8706-4288-bd11-ebb85995028c_ContentBits">
    <vt:lpwstr>0</vt:lpwstr>
  </property>
</Properties>
</file>